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0691813" cy="7559675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345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9" d="100"/>
          <a:sy n="99" d="100"/>
        </p:scale>
        <p:origin x="14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CACF-6AD3-4D77-8FD7-E123F6877DF0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81669-D6BC-462D-92E3-7687517EA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590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CACF-6AD3-4D77-8FD7-E123F6877DF0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81669-D6BC-462D-92E3-7687517EA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190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CACF-6AD3-4D77-8FD7-E123F6877DF0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81669-D6BC-462D-92E3-7687517EA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955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CACF-6AD3-4D77-8FD7-E123F6877DF0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81669-D6BC-462D-92E3-7687517EA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851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CACF-6AD3-4D77-8FD7-E123F6877DF0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81669-D6BC-462D-92E3-7687517EA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911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CACF-6AD3-4D77-8FD7-E123F6877DF0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81669-D6BC-462D-92E3-7687517EA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449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CACF-6AD3-4D77-8FD7-E123F6877DF0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81669-D6BC-462D-92E3-7687517EA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091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CACF-6AD3-4D77-8FD7-E123F6877DF0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81669-D6BC-462D-92E3-7687517EA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17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CACF-6AD3-4D77-8FD7-E123F6877DF0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81669-D6BC-462D-92E3-7687517EA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1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CACF-6AD3-4D77-8FD7-E123F6877DF0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81669-D6BC-462D-92E3-7687517EA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849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CACF-6AD3-4D77-8FD7-E123F6877DF0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81669-D6BC-462D-92E3-7687517EA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079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8CACF-6AD3-4D77-8FD7-E123F6877DF0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81669-D6BC-462D-92E3-7687517EA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45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tif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8.jpeg"/><Relationship Id="rId7" Type="http://schemas.openxmlformats.org/officeDocument/2006/relationships/image" Target="../media/image2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10.png"/><Relationship Id="rId10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8.jpeg"/><Relationship Id="rId7" Type="http://schemas.openxmlformats.org/officeDocument/2006/relationships/image" Target="../media/image1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8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9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2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5987"/>
            <a:ext cx="10683714" cy="76256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3254"/>
            <a:ext cx="11034896" cy="6295735"/>
          </a:xfrm>
          <a:prstGeom prst="rect">
            <a:avLst/>
          </a:prstGeom>
        </p:spPr>
      </p:pic>
      <p:pic>
        <p:nvPicPr>
          <p:cNvPr id="14" name="Picture 10">
            <a:extLst>
              <a:ext uri="{FF2B5EF4-FFF2-40B4-BE49-F238E27FC236}">
                <a16:creationId xmlns="" xmlns:a16="http://schemas.microsoft.com/office/drawing/2014/main" id="{DC29EAE9-3762-D049-9A4F-EA3CA789B1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548" y="719958"/>
            <a:ext cx="3621249" cy="75455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1736" y="1329711"/>
            <a:ext cx="7332469" cy="2477525"/>
          </a:xfrm>
          <a:prstGeom prst="rect">
            <a:avLst/>
          </a:prstGeom>
        </p:spPr>
      </p:pic>
      <p:pic>
        <p:nvPicPr>
          <p:cNvPr id="13" name="Рисунок 8">
            <a:extLst>
              <a:ext uri="{FF2B5EF4-FFF2-40B4-BE49-F238E27FC236}">
                <a16:creationId xmlns:a16="http://schemas.microsoft.com/office/drawing/2014/main" xmlns="" id="{064CEF43-9DDC-4D20-9CC3-CE3A7423C7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1584" y="1994342"/>
            <a:ext cx="7462621" cy="137379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6389" y="3885596"/>
            <a:ext cx="7332469" cy="2477525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913966" y="4327070"/>
            <a:ext cx="93422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53453C"/>
                </a:solidFill>
              </a:rPr>
              <a:t>Интерактивное обучение Управлению Нефтегазодобывающими Активами</a:t>
            </a:r>
          </a:p>
          <a:p>
            <a:pPr algn="ctr"/>
            <a:r>
              <a:rPr lang="ru-RU" sz="3200" b="1" dirty="0" smtClean="0">
                <a:solidFill>
                  <a:srgbClr val="53453C"/>
                </a:solidFill>
              </a:rPr>
              <a:t>и Нефтяному Инжинирингу</a:t>
            </a:r>
            <a:endParaRPr lang="ru-RU" sz="3200" b="1" dirty="0">
              <a:solidFill>
                <a:srgbClr val="5345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571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805475"/>
            <a:ext cx="10691814" cy="6754200"/>
            <a:chOff x="0" y="805475"/>
            <a:chExt cx="10691814" cy="675420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0" y="80547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6" name="Заголовок 1"/>
          <p:cNvSpPr txBox="1">
            <a:spLocks/>
          </p:cNvSpPr>
          <p:nvPr/>
        </p:nvSpPr>
        <p:spPr>
          <a:xfrm>
            <a:off x="10094682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10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335631" y="116743"/>
            <a:ext cx="16297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ВЫСТРЕЛ</a:t>
            </a:r>
            <a:endParaRPr lang="en-US" sz="2800" b="1" dirty="0">
              <a:solidFill>
                <a:srgbClr val="53453C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815483" y="3826284"/>
            <a:ext cx="30496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ПОЛЕВЫЕ ОПЕРАЦИИ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07" y="1158291"/>
            <a:ext cx="1181725" cy="157891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420" y="2031649"/>
            <a:ext cx="1509982" cy="155757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337" y="1160638"/>
            <a:ext cx="1674110" cy="162651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853" y="2080600"/>
            <a:ext cx="2412689" cy="137211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032" y="1022769"/>
            <a:ext cx="2005650" cy="1902249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335631" y="4394098"/>
            <a:ext cx="579188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 smtClean="0"/>
              <a:t>Турнир</a:t>
            </a:r>
            <a:r>
              <a:rPr lang="ru-RU" sz="1500" dirty="0" smtClean="0"/>
              <a:t> состоит из </a:t>
            </a:r>
            <a:r>
              <a:rPr lang="ru-RU" sz="1500" b="1" dirty="0" smtClean="0"/>
              <a:t>Выстрелов</a:t>
            </a:r>
            <a:r>
              <a:rPr lang="ru-RU" sz="1500" dirty="0" smtClean="0"/>
              <a:t> со следующими мероприятиями: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48380" y="4726687"/>
            <a:ext cx="3533022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 smtClean="0"/>
              <a:t>Обустройство месторождений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 smtClean="0"/>
              <a:t>Бурение скважин (включая ННС и ГС)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 smtClean="0"/>
              <a:t>ЗБС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 smtClean="0"/>
              <a:t>КРС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 smtClean="0"/>
              <a:t>СКО/ГКО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 smtClean="0"/>
              <a:t>Управление режимами</a:t>
            </a:r>
          </a:p>
          <a:p>
            <a:r>
              <a:rPr lang="ru-RU" sz="1500" dirty="0"/>
              <a:t> </a:t>
            </a:r>
            <a:r>
              <a:rPr lang="ru-RU" sz="1500" dirty="0" smtClean="0"/>
              <a:t>      ЭЦН/ШГН/газлифта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 smtClean="0"/>
              <a:t>Управление режимами закачки</a:t>
            </a:r>
          </a:p>
          <a:p>
            <a:r>
              <a:rPr lang="ru-RU" sz="1500" dirty="0"/>
              <a:t> </a:t>
            </a:r>
            <a:r>
              <a:rPr lang="ru-RU" sz="1500" dirty="0" smtClean="0"/>
              <a:t>      через штуцера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 smtClean="0"/>
              <a:t>Сейсмика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 smtClean="0"/>
              <a:t>ГИС открытого ствола</a:t>
            </a:r>
            <a:endParaRPr lang="ru-RU" sz="15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040124" y="4987755"/>
            <a:ext cx="851515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 smtClean="0"/>
              <a:t>ПГИ:</a:t>
            </a:r>
            <a:endParaRPr lang="ru-RU" sz="15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040124" y="5312832"/>
            <a:ext cx="272932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err="1" smtClean="0"/>
              <a:t>Расходометрия</a:t>
            </a:r>
            <a:endParaRPr lang="ru-RU" sz="15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Термометрия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Дефектоскопия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Выявление </a:t>
            </a:r>
            <a:r>
              <a:rPr lang="ru-RU" sz="1500" dirty="0" err="1" smtClean="0"/>
              <a:t>негерметичности</a:t>
            </a:r>
            <a:endParaRPr lang="ru-RU" sz="15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088854" y="5070213"/>
            <a:ext cx="851515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 smtClean="0"/>
              <a:t>ГДИ:</a:t>
            </a:r>
            <a:endParaRPr lang="ru-RU" sz="15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6088854" y="5395290"/>
            <a:ext cx="27293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КВД/КПД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err="1" smtClean="0"/>
              <a:t>Мультирежимные</a:t>
            </a:r>
            <a:endParaRPr lang="ru-RU" sz="15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err="1" smtClean="0"/>
              <a:t>Гидропрослушивание</a:t>
            </a:r>
            <a:endParaRPr lang="ru-RU" sz="15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err="1" smtClean="0"/>
              <a:t>Пластоиспытатели</a:t>
            </a:r>
            <a:r>
              <a:rPr lang="ru-RU" sz="1500" dirty="0"/>
              <a:t> </a:t>
            </a:r>
            <a:r>
              <a:rPr lang="ru-RU" sz="1500" dirty="0" smtClean="0"/>
              <a:t>и ГДК</a:t>
            </a:r>
            <a:endParaRPr lang="ru-RU" sz="15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8653238" y="5085370"/>
            <a:ext cx="180382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 smtClean="0"/>
              <a:t>Анализ Добычи:</a:t>
            </a:r>
            <a:endParaRPr lang="ru-RU" sz="15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8653238" y="5410447"/>
            <a:ext cx="18114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Первичные</a:t>
            </a:r>
          </a:p>
          <a:p>
            <a:r>
              <a:rPr lang="ru-RU" sz="1500" dirty="0"/>
              <a:t> </a:t>
            </a:r>
            <a:r>
              <a:rPr lang="ru-RU" sz="1500" dirty="0" smtClean="0"/>
              <a:t>      метрики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err="1" smtClean="0"/>
              <a:t>Матбаланс</a:t>
            </a:r>
            <a:endParaRPr lang="ru-RU" sz="15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КСД/МРТ</a:t>
            </a:r>
            <a:endParaRPr lang="ru-RU" sz="1500" dirty="0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3900452" y="4844880"/>
            <a:ext cx="0" cy="2289345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6015002" y="4844880"/>
            <a:ext cx="0" cy="2289345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8603026" y="4889107"/>
            <a:ext cx="0" cy="2289345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7972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53929" y="779935"/>
            <a:ext cx="10680569" cy="6779740"/>
            <a:chOff x="97412" y="779935"/>
            <a:chExt cx="10680569" cy="677974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77993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7" name="Rectangle 21"/>
          <p:cNvSpPr/>
          <p:nvPr/>
        </p:nvSpPr>
        <p:spPr>
          <a:xfrm>
            <a:off x="335631" y="116743"/>
            <a:ext cx="2931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РАЗБОР ПОЛЕТОВ</a:t>
            </a:r>
            <a:endParaRPr lang="en-US" sz="2800" b="1" dirty="0">
              <a:solidFill>
                <a:srgbClr val="53453C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20281" y="4632287"/>
            <a:ext cx="93478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Разбор </a:t>
            </a:r>
            <a:r>
              <a:rPr lang="ru-RU" b="1" dirty="0"/>
              <a:t>Полетов – </a:t>
            </a:r>
            <a:r>
              <a:rPr lang="ru-RU" dirty="0" smtClean="0"/>
              <a:t>это анализ результатов действий команд на основе видео-презентаций и автоматически генерируемых показателей добычи и прибыли. Это помогает понять истинные свойства компонент актива (пластов, скважин, обустройства), которые изначально не были неизвестны, и сравнить его с тем, что удалось выявить участникам.</a:t>
            </a:r>
          </a:p>
          <a:p>
            <a:r>
              <a:rPr lang="ru-RU" dirty="0"/>
              <a:t>Дополнительно </a:t>
            </a:r>
            <a:r>
              <a:rPr lang="ru-RU" dirty="0" smtClean="0"/>
              <a:t>помогает понять эффективность действий команд, сравнивая ключевые показатели эффективности с показателями </a:t>
            </a:r>
            <a:r>
              <a:rPr lang="ru-RU" b="1" dirty="0" err="1" smtClean="0"/>
              <a:t>Референсного</a:t>
            </a:r>
            <a:r>
              <a:rPr lang="ru-RU" b="1" dirty="0" smtClean="0"/>
              <a:t> Сценария Разработки </a:t>
            </a:r>
            <a:r>
              <a:rPr lang="ru-RU" dirty="0" smtClean="0"/>
              <a:t>актива и других команд. </a:t>
            </a:r>
            <a:r>
              <a:rPr lang="ru-RU" b="1" dirty="0" smtClean="0"/>
              <a:t>Разбор Полетов </a:t>
            </a:r>
            <a:r>
              <a:rPr lang="ru-RU" dirty="0" smtClean="0"/>
              <a:t>может быть выполнен самостоятельно каждой командой или с помощью специалиста </a:t>
            </a:r>
            <a:r>
              <a:rPr lang="ru-RU" b="1" dirty="0" err="1" smtClean="0"/>
              <a:t>Nafta</a:t>
            </a:r>
            <a:r>
              <a:rPr lang="ru-RU" b="1" dirty="0" smtClean="0"/>
              <a:t> </a:t>
            </a:r>
            <a:r>
              <a:rPr lang="ru-RU" b="1" dirty="0" err="1" smtClean="0"/>
              <a:t>College</a:t>
            </a:r>
            <a:r>
              <a:rPr lang="ru-RU" b="1" dirty="0" smtClean="0"/>
              <a:t> </a:t>
            </a:r>
            <a:r>
              <a:rPr lang="ru-RU" dirty="0" smtClean="0"/>
              <a:t>в удаленном режиме или очно.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773709" y="3826284"/>
            <a:ext cx="31331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АНАЛИЗ РЕЗУЛЬТАТОВ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094682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11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99" b="3832"/>
          <a:stretch/>
        </p:blipFill>
        <p:spPr>
          <a:xfrm>
            <a:off x="1069277" y="753949"/>
            <a:ext cx="8649875" cy="301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358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3096" y="779935"/>
            <a:ext cx="10680569" cy="6779740"/>
            <a:chOff x="97412" y="779935"/>
            <a:chExt cx="10680569" cy="677974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77993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7" name="Rectangle 21"/>
          <p:cNvSpPr/>
          <p:nvPr/>
        </p:nvSpPr>
        <p:spPr>
          <a:xfrm>
            <a:off x="335631" y="116743"/>
            <a:ext cx="2931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РАЗБОР ПОЛЕТОВ</a:t>
            </a:r>
            <a:endParaRPr lang="en-US" sz="2800" b="1" dirty="0">
              <a:solidFill>
                <a:srgbClr val="53453C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56316" y="4595779"/>
            <a:ext cx="987068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/>
              <a:t>OMR</a:t>
            </a:r>
            <a:r>
              <a:rPr lang="ru-RU" dirty="0" smtClean="0"/>
              <a:t>  – интерактивная видео-презентация, раскрывающая особенности геологического строения залежи и ключевых осложнениях при разработке актива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/>
              <a:t>CAS</a:t>
            </a:r>
            <a:r>
              <a:rPr lang="ru-RU" dirty="0" smtClean="0"/>
              <a:t> – набор </a:t>
            </a:r>
            <a:r>
              <a:rPr lang="ru-RU" dirty="0" err="1" smtClean="0"/>
              <a:t>автогенерируемых</a:t>
            </a:r>
            <a:r>
              <a:rPr lang="ru-RU" dirty="0" smtClean="0"/>
              <a:t> метрик (таблицы и карты), поясняющий выбранную командой стратегию и ее эффективность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/>
              <a:t>AAA</a:t>
            </a:r>
            <a:r>
              <a:rPr lang="ru-RU" dirty="0" smtClean="0"/>
              <a:t> – набор </a:t>
            </a:r>
            <a:r>
              <a:rPr lang="ru-RU" dirty="0" err="1" smtClean="0"/>
              <a:t>автогенерируемых</a:t>
            </a:r>
            <a:r>
              <a:rPr lang="ru-RU" dirty="0" smtClean="0"/>
              <a:t> метрик (таблицы и карты), поясняющие эффективность ключевых операций команды на каждом выстреле. </a:t>
            </a:r>
            <a:r>
              <a:rPr lang="ru-RU" b="1" dirty="0" smtClean="0"/>
              <a:t>AAA</a:t>
            </a:r>
            <a:r>
              <a:rPr lang="ru-RU" dirty="0" smtClean="0"/>
              <a:t> доступна как видео презентация для </a:t>
            </a:r>
            <a:r>
              <a:rPr lang="ru-RU" b="1" dirty="0" err="1" smtClean="0"/>
              <a:t>Референсного</a:t>
            </a:r>
            <a:r>
              <a:rPr lang="ru-RU" b="1" dirty="0" smtClean="0"/>
              <a:t> Сценария Разработки</a:t>
            </a:r>
            <a:r>
              <a:rPr lang="ru-RU" dirty="0" smtClean="0"/>
              <a:t> или как онлайн презентация для каждой команды.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534718" y="3826284"/>
            <a:ext cx="16111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ФОРМАТЫ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094682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12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91" r="4474" b="14632"/>
          <a:stretch/>
        </p:blipFill>
        <p:spPr>
          <a:xfrm>
            <a:off x="2232446" y="740855"/>
            <a:ext cx="5404578" cy="302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339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3096" y="779935"/>
            <a:ext cx="10680569" cy="6779740"/>
            <a:chOff x="97412" y="779935"/>
            <a:chExt cx="10680569" cy="677974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77993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7" name="Rectangle 21"/>
          <p:cNvSpPr/>
          <p:nvPr/>
        </p:nvSpPr>
        <p:spPr>
          <a:xfrm>
            <a:off x="335631" y="116743"/>
            <a:ext cx="40083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ТЕСТИРОВАНИЕ ЗНАНИЙ</a:t>
            </a:r>
            <a:endParaRPr lang="en-US" sz="2800" b="1" dirty="0">
              <a:solidFill>
                <a:srgbClr val="53453C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56316" y="4529104"/>
            <a:ext cx="922585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mtClean="0"/>
              <a:t>PetroCup</a:t>
            </a:r>
            <a:r>
              <a:rPr lang="ru-RU" smtClean="0"/>
              <a:t> обеспечивает механизм автоматизированной </a:t>
            </a:r>
            <a:r>
              <a:rPr lang="ru-RU" b="1" smtClean="0"/>
              <a:t>сертификации</a:t>
            </a:r>
            <a:r>
              <a:rPr lang="ru-RU" smtClean="0"/>
              <a:t> специалистов, в рамках однодневной сессии из 5 выстрелов на очной основе в одном из сертифицированных центров </a:t>
            </a:r>
            <a:r>
              <a:rPr lang="ru-RU" b="1" smtClean="0"/>
              <a:t>Nafta College</a:t>
            </a:r>
            <a:r>
              <a:rPr lang="ru-RU" smtClean="0"/>
              <a:t>.</a:t>
            </a:r>
          </a:p>
          <a:p>
            <a:endParaRPr lang="ru-RU" smtClean="0"/>
          </a:p>
          <a:p>
            <a:r>
              <a:rPr lang="ru-RU" smtClean="0"/>
              <a:t>Сертификат </a:t>
            </a:r>
            <a:r>
              <a:rPr lang="ru-RU" b="1" smtClean="0"/>
              <a:t>PetroCup</a:t>
            </a:r>
            <a:r>
              <a:rPr lang="ru-RU" smtClean="0"/>
              <a:t> можно верифицировать онлайн на сайте </a:t>
            </a:r>
            <a:r>
              <a:rPr lang="ru-RU" b="1" smtClean="0"/>
              <a:t>Nafta College</a:t>
            </a:r>
            <a:r>
              <a:rPr lang="ru-RU" smtClean="0"/>
              <a:t>.</a:t>
            </a:r>
          </a:p>
          <a:p>
            <a:endParaRPr lang="ru-RU" smtClean="0"/>
          </a:p>
          <a:p>
            <a:r>
              <a:rPr lang="ru-RU" smtClean="0"/>
              <a:t>Сертификаты могут подтверждать квалификацию инженеров в области:</a:t>
            </a:r>
            <a:endParaRPr lang="ru-RU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376695" y="3826284"/>
            <a:ext cx="19271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СЕРТИФИКАТ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094682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13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238" y="876700"/>
            <a:ext cx="6538117" cy="2830961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558800" y="6702848"/>
            <a:ext cx="92233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•</a:t>
            </a:r>
            <a:r>
              <a:rPr lang="ru-RU" dirty="0" smtClean="0"/>
              <a:t> геологии      </a:t>
            </a:r>
            <a:r>
              <a:rPr lang="ru-RU" dirty="0"/>
              <a:t>•</a:t>
            </a:r>
            <a:r>
              <a:rPr lang="ru-RU" dirty="0" smtClean="0"/>
              <a:t> разработки новых месторождений     • разработки зрелых месторождений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4755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3096" y="779935"/>
            <a:ext cx="10680569" cy="6779740"/>
            <a:chOff x="97412" y="779935"/>
            <a:chExt cx="10680569" cy="677974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77993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7" name="Rectangle 21"/>
          <p:cNvSpPr/>
          <p:nvPr/>
        </p:nvSpPr>
        <p:spPr>
          <a:xfrm>
            <a:off x="335631" y="116743"/>
            <a:ext cx="25792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ИНСТРУМЕНТЫ</a:t>
            </a:r>
            <a:endParaRPr lang="en-US" sz="2800" b="1" dirty="0">
              <a:solidFill>
                <a:srgbClr val="53453C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2466" y="4414720"/>
            <a:ext cx="84229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ПО </a:t>
            </a:r>
            <a:r>
              <a:rPr lang="en-US" sz="1600" b="1" dirty="0" err="1"/>
              <a:t>PetroCup</a:t>
            </a:r>
            <a:r>
              <a:rPr lang="ru-RU" sz="1600" b="1" dirty="0" smtClean="0"/>
              <a:t> </a:t>
            </a:r>
            <a:r>
              <a:rPr lang="ru-RU" sz="1600" dirty="0" smtClean="0"/>
              <a:t>реализует цифровой двойник нефтегазового актива и моделирует поведение основных его элементов, таких как: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10094682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14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2466" y="5034954"/>
            <a:ext cx="32607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smtClean="0"/>
              <a:t>Подземная инфраструктура:</a:t>
            </a:r>
            <a:endParaRPr lang="ru-RU" sz="1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09058" y="5400302"/>
            <a:ext cx="15846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Пласты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Скважины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32467" y="6024520"/>
            <a:ext cx="32221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/>
              <a:t>Наземная инфраструктура:</a:t>
            </a:r>
            <a:endParaRPr lang="ru-RU" sz="1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09058" y="6367755"/>
            <a:ext cx="30015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Трубопроводы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ГЗУ/ДНС/ЦНС/КНС/УКПН</a:t>
            </a:r>
            <a:endParaRPr lang="ru-RU" sz="1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503098" y="5061051"/>
            <a:ext cx="20374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err="1" smtClean="0"/>
              <a:t>Мультифазные</a:t>
            </a:r>
            <a:r>
              <a:rPr lang="ru-RU" sz="1600" dirty="0" smtClean="0"/>
              <a:t> потоки флюидов в пластах, скважинах и трубопроводах</a:t>
            </a:r>
            <a:endParaRPr lang="ru-RU" sz="1600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3528977" y="5024113"/>
            <a:ext cx="0" cy="2289345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571607" y="5061051"/>
            <a:ext cx="0" cy="2289345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5720872" y="5088975"/>
            <a:ext cx="39321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/>
              <a:t>Мероприятия по разработке</a:t>
            </a:r>
            <a:endParaRPr lang="ru-RU" sz="1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948623" y="5462242"/>
            <a:ext cx="47863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Бурение, КРС, </a:t>
            </a:r>
            <a:r>
              <a:rPr lang="ru-RU" sz="1600" dirty="0" err="1" smtClean="0"/>
              <a:t>заканчивание</a:t>
            </a:r>
            <a:endParaRPr lang="ru-RU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Управление режимами добычи и закачки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ГИС/ ГДИ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Анализ Добычи</a:t>
            </a:r>
            <a:endParaRPr lang="ru-RU" sz="16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720872" y="6552056"/>
            <a:ext cx="44723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/>
              <a:t>Экономика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/>
              <a:t>Контрактная и снабженческая логистика</a:t>
            </a:r>
            <a:endParaRPr lang="ru-RU" sz="1600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007" y="747860"/>
            <a:ext cx="6523621" cy="3023025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4656259" y="3826284"/>
            <a:ext cx="1368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PetroCup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393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3096" y="789460"/>
            <a:ext cx="10680569" cy="6779740"/>
            <a:chOff x="97412" y="779935"/>
            <a:chExt cx="10680569" cy="677974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77993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7" name="Rectangle 21"/>
          <p:cNvSpPr/>
          <p:nvPr/>
        </p:nvSpPr>
        <p:spPr>
          <a:xfrm>
            <a:off x="335631" y="116743"/>
            <a:ext cx="15984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РЕСУРСЫ</a:t>
            </a:r>
            <a:endParaRPr lang="en-US" sz="2800" b="1" dirty="0">
              <a:solidFill>
                <a:srgbClr val="53453C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119931" y="4722393"/>
            <a:ext cx="3450241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 smtClean="0"/>
              <a:t>Нефтяные месторождения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 smtClean="0"/>
              <a:t>Водоплавающие залежи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 err="1" smtClean="0"/>
              <a:t>Подгазовые</a:t>
            </a:r>
            <a:r>
              <a:rPr lang="ru-RU" dirty="0" smtClean="0"/>
              <a:t> залежи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 smtClean="0"/>
              <a:t>Нефтяные оторочки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 smtClean="0"/>
              <a:t>Газовые месторождения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061609" y="3826284"/>
            <a:ext cx="25573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АРХИВ ОБЪЕКТОВ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094682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15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105" y="833280"/>
            <a:ext cx="5642490" cy="2933692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4570172" y="4722393"/>
            <a:ext cx="5320609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 smtClean="0"/>
              <a:t>Высокая и низкая проницаемость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 smtClean="0"/>
              <a:t>Высокая и низкая вязкость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 smtClean="0"/>
              <a:t>Наземная инфраструктура и морские платформы</a:t>
            </a:r>
          </a:p>
        </p:txBody>
      </p:sp>
    </p:spTree>
    <p:extLst>
      <p:ext uri="{BB962C8B-B14F-4D97-AF65-F5344CB8AC3E}">
        <p14:creationId xmlns:p14="http://schemas.microsoft.com/office/powerpoint/2010/main" val="1482067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3096" y="789460"/>
            <a:ext cx="10680569" cy="6779740"/>
            <a:chOff x="97412" y="779935"/>
            <a:chExt cx="10680569" cy="677974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77993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7" name="Rectangle 21"/>
          <p:cNvSpPr/>
          <p:nvPr/>
        </p:nvSpPr>
        <p:spPr>
          <a:xfrm>
            <a:off x="335631" y="116743"/>
            <a:ext cx="25884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КОМПЕТЕНЦИЯ</a:t>
            </a:r>
            <a:endParaRPr lang="en-US" sz="2800" b="1" dirty="0">
              <a:solidFill>
                <a:srgbClr val="53453C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105551" y="5139813"/>
            <a:ext cx="88885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Nafta</a:t>
            </a:r>
            <a:r>
              <a:rPr lang="ru-RU" b="1" dirty="0" smtClean="0"/>
              <a:t> </a:t>
            </a:r>
            <a:r>
              <a:rPr lang="ru-RU" b="1" dirty="0" err="1" smtClean="0"/>
              <a:t>College</a:t>
            </a:r>
            <a:r>
              <a:rPr lang="ru-RU" b="1" dirty="0" smtClean="0"/>
              <a:t> </a:t>
            </a:r>
            <a:r>
              <a:rPr lang="ru-RU" dirty="0" smtClean="0"/>
              <a:t>гордится наличием опытной международной </a:t>
            </a:r>
            <a:r>
              <a:rPr lang="ru-RU" dirty="0" err="1" smtClean="0"/>
              <a:t>мультидисциплинарной</a:t>
            </a:r>
            <a:r>
              <a:rPr lang="ru-RU" dirty="0" smtClean="0"/>
              <a:t> команды отраслевых специалистов, которые создают синтетические активы и реалистичные сценарии разработки на основе накопленного мирового опыта,</a:t>
            </a:r>
          </a:p>
          <a:p>
            <a:r>
              <a:rPr lang="ru-RU" dirty="0" smtClean="0"/>
              <a:t>а также проводят обучение, мастер-классы и модерирование сессий </a:t>
            </a:r>
            <a:r>
              <a:rPr lang="ru-RU" b="1" dirty="0" err="1" smtClean="0"/>
              <a:t>PetroCup</a:t>
            </a:r>
            <a:r>
              <a:rPr lang="ru-RU" dirty="0" smtClean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084148" y="3826284"/>
            <a:ext cx="25122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КОМАНДА </a:t>
            </a:r>
            <a:r>
              <a:rPr lang="en-US" sz="2400" b="1" dirty="0" smtClean="0">
                <a:solidFill>
                  <a:schemeClr val="bg1"/>
                </a:solidFill>
              </a:rPr>
              <a:t>NAFTA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094682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16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369" y="799454"/>
            <a:ext cx="4818858" cy="288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52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5987"/>
            <a:ext cx="10683714" cy="76256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3254"/>
            <a:ext cx="11034896" cy="6295735"/>
          </a:xfrm>
          <a:prstGeom prst="rect">
            <a:avLst/>
          </a:prstGeom>
        </p:spPr>
      </p:pic>
      <p:pic>
        <p:nvPicPr>
          <p:cNvPr id="14" name="Picture 10">
            <a:extLst>
              <a:ext uri="{FF2B5EF4-FFF2-40B4-BE49-F238E27FC236}">
                <a16:creationId xmlns="" xmlns:a16="http://schemas.microsoft.com/office/drawing/2014/main" id="{DC29EAE9-3762-D049-9A4F-EA3CA789B1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548" y="719958"/>
            <a:ext cx="3621249" cy="75455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1213" y="2473749"/>
            <a:ext cx="7332469" cy="2477525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769857" y="3490266"/>
            <a:ext cx="9144000" cy="6086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 smtClean="0">
                <a:solidFill>
                  <a:srgbClr val="264463"/>
                </a:solidFill>
                <a:latin typeface="Comic Sans MS" panose="030F0702030302020204" pitchFamily="66" charset="0"/>
              </a:rPr>
              <a:t>Спасибо!</a:t>
            </a:r>
            <a:endParaRPr lang="ru-RU" sz="4800" b="1" dirty="0">
              <a:solidFill>
                <a:srgbClr val="264463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777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805475"/>
            <a:ext cx="10691814" cy="6754200"/>
            <a:chOff x="0" y="805475"/>
            <a:chExt cx="10691814" cy="67542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0" y="805475"/>
              <a:ext cx="10680569" cy="4594779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6" t="41700" r="8806" b="24724"/>
          <a:stretch/>
        </p:blipFill>
        <p:spPr>
          <a:xfrm>
            <a:off x="2616179" y="1043451"/>
            <a:ext cx="5065892" cy="17846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0255164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fld id="{CBE77D17-988E-5B4C-A2C8-5F283CC83C40}" type="slidenum">
              <a:rPr lang="en-US" sz="1600" b="1" cap="all" smtClean="0">
                <a:solidFill>
                  <a:srgbClr val="5C7996"/>
                </a:solidFill>
                <a:latin typeface="Calibri" panose="020F0502020204030204" pitchFamily="34" charset="0"/>
              </a:rPr>
              <a:t>2</a:t>
            </a:fld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21"/>
          <p:cNvSpPr/>
          <p:nvPr/>
        </p:nvSpPr>
        <p:spPr>
          <a:xfrm>
            <a:off x="335631" y="116743"/>
            <a:ext cx="16599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КОНЦЕПТ</a:t>
            </a:r>
            <a:endParaRPr lang="en-US" sz="2800" b="1" dirty="0">
              <a:solidFill>
                <a:srgbClr val="53453C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24797"/>
            <a:ext cx="1700641" cy="35421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722850" y="2799176"/>
            <a:ext cx="534352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53453C"/>
                </a:solidFill>
              </a:rPr>
              <a:t>МЫ ТРЕНИРУЕМ РОБОТОВ</a:t>
            </a:r>
          </a:p>
          <a:p>
            <a:pPr algn="ctr"/>
            <a:r>
              <a:rPr lang="ru-RU" sz="2400" b="1" dirty="0">
                <a:solidFill>
                  <a:srgbClr val="53453C"/>
                </a:solidFill>
              </a:rPr>
              <a:t>А</a:t>
            </a:r>
            <a:r>
              <a:rPr lang="ru-RU" sz="2400" b="1" dirty="0" smtClean="0">
                <a:solidFill>
                  <a:srgbClr val="53453C"/>
                </a:solidFill>
              </a:rPr>
              <a:t> РОБОТЫ ТРЕНИРУЮТ ЛЮДЕЙ!</a:t>
            </a:r>
            <a:endParaRPr lang="ru-RU" sz="2400" b="1" dirty="0">
              <a:solidFill>
                <a:srgbClr val="53453C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6049" y="3826284"/>
            <a:ext cx="14371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ЧТО ЭТО?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4883" y="4635432"/>
            <a:ext cx="1007168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PetroCup</a:t>
            </a:r>
            <a:r>
              <a:rPr lang="ru-RU" dirty="0"/>
              <a:t> – это </a:t>
            </a:r>
            <a:r>
              <a:rPr lang="ru-RU" dirty="0" smtClean="0"/>
              <a:t>программа интерактивного приобретения и тестирования практических навыков в области управления нефтегазодобывающими активами на основе </a:t>
            </a:r>
            <a:r>
              <a:rPr lang="ru-RU" b="1" dirty="0" smtClean="0"/>
              <a:t>цифровых двойников </a:t>
            </a:r>
            <a:r>
              <a:rPr lang="ru-RU" dirty="0" smtClean="0"/>
              <a:t>синтетических месторождений нефти и газа.</a:t>
            </a:r>
          </a:p>
          <a:p>
            <a:endParaRPr lang="ru-RU" dirty="0" smtClean="0"/>
          </a:p>
          <a:p>
            <a:r>
              <a:rPr lang="ru-RU" dirty="0" smtClean="0"/>
              <a:t>Участники программы получают возможность пройти многолетний процесс управления разработкой месторождения всего за один или несколько дней и извлечь множество практических уроков в ключевых дисциплинах, а также в междисциплинарном взаимодействии и управлении активами.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5081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805475"/>
            <a:ext cx="10691814" cy="6754200"/>
            <a:chOff x="0" y="805475"/>
            <a:chExt cx="10691814" cy="6754200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0" y="805475"/>
              <a:ext cx="10680569" cy="4594779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0255164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3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ctangle 21"/>
          <p:cNvSpPr/>
          <p:nvPr/>
        </p:nvSpPr>
        <p:spPr>
          <a:xfrm>
            <a:off x="335631" y="116743"/>
            <a:ext cx="23599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ПРИМЕНЕНИЕ</a:t>
            </a:r>
            <a:endParaRPr lang="en-US" sz="2800" b="1" dirty="0">
              <a:solidFill>
                <a:srgbClr val="53453C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941010" y="3826284"/>
            <a:ext cx="29072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ЗАЧЕМ ЭТО НУЖНО?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15601" y="4505318"/>
            <a:ext cx="90496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 smtClean="0"/>
              <a:t>Командное обучение по управлению нефтегазовыми активами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 smtClean="0"/>
              <a:t>Приобретение опыта совместной работы мульти-дисциплинарного коллектива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 smtClean="0"/>
              <a:t>Практические занятия для молодых специалистов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 smtClean="0"/>
              <a:t>Сертификация специалистов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 smtClean="0"/>
              <a:t>Корпоративные чемпионаты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 smtClean="0"/>
              <a:t>Соревнование между командами/компаниями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878" y="743539"/>
            <a:ext cx="6334812" cy="302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01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805475"/>
            <a:ext cx="10691814" cy="6754200"/>
            <a:chOff x="0" y="805475"/>
            <a:chExt cx="10691814" cy="675420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0" y="80547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6" name="Заголовок 1"/>
          <p:cNvSpPr txBox="1">
            <a:spLocks/>
          </p:cNvSpPr>
          <p:nvPr/>
        </p:nvSpPr>
        <p:spPr>
          <a:xfrm>
            <a:off x="10255164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4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335631" y="116743"/>
            <a:ext cx="35860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ЦЕЛЕВАЯ АУДИТОРИЯ</a:t>
            </a:r>
            <a:endParaRPr lang="en-US" sz="2800" b="1" dirty="0">
              <a:solidFill>
                <a:srgbClr val="53453C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627443" y="4541147"/>
            <a:ext cx="8419864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Управляющий нефтяным активом </a:t>
            </a:r>
            <a:r>
              <a:rPr lang="ru-RU" sz="1500" dirty="0" smtClean="0"/>
              <a:t>(капитан команды)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Инженер по разработке месторождений (экономика и </a:t>
            </a:r>
            <a:r>
              <a:rPr lang="ru-RU" sz="1500" dirty="0" err="1"/>
              <a:t>приоритизация</a:t>
            </a:r>
            <a:r>
              <a:rPr lang="ru-RU" sz="1500" dirty="0"/>
              <a:t> мероприятий</a:t>
            </a:r>
            <a:r>
              <a:rPr lang="ru-RU" sz="15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Инженер по инфраструктурной поддержке (кустовая инфраструктура, система подготовки и перекачки нефти, система поддержания пластового давления</a:t>
            </a:r>
            <a:r>
              <a:rPr lang="ru-RU" sz="15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Специалист по внутрискважинным работам (бурение, капитальный ремонт, цели по добыче</a:t>
            </a:r>
            <a:r>
              <a:rPr lang="ru-RU" sz="15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Технолог (оптимизация режимов скважин</a:t>
            </a:r>
            <a:r>
              <a:rPr lang="ru-RU" sz="15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Специалист по гидродинамическому моделированию (анализ текущих запасов и давления</a:t>
            </a:r>
            <a:r>
              <a:rPr lang="ru-RU" sz="15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Геолог (анализ начальных запасов</a:t>
            </a:r>
            <a:r>
              <a:rPr lang="ru-RU" sz="15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err="1"/>
              <a:t>Петрофизик</a:t>
            </a:r>
            <a:r>
              <a:rPr lang="ru-RU" sz="1500" dirty="0"/>
              <a:t> (анализ керна и интерпретация ГИС</a:t>
            </a:r>
            <a:r>
              <a:rPr lang="ru-RU" sz="15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Инженер по испытанию скважин (составление дизайна и интерпретация ГДИ</a:t>
            </a:r>
            <a:r>
              <a:rPr lang="ru-RU" sz="15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Специалист по ПГИ (составление дизайна и интерпретация ПГИ)</a:t>
            </a:r>
            <a:r>
              <a:rPr lang="ru-RU" sz="1500" dirty="0" smtClean="0"/>
              <a:t>     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664729" y="3826284"/>
            <a:ext cx="33511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ДЛЯ КОГО ЭТО НУЖНО?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656" y="775308"/>
            <a:ext cx="6283826" cy="306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094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805475"/>
            <a:ext cx="10691814" cy="6754200"/>
            <a:chOff x="0" y="805475"/>
            <a:chExt cx="10691814" cy="675420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0" y="80547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6" name="Заголовок 1"/>
          <p:cNvSpPr txBox="1">
            <a:spLocks/>
          </p:cNvSpPr>
          <p:nvPr/>
        </p:nvSpPr>
        <p:spPr>
          <a:xfrm>
            <a:off x="10255164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5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335631" y="116743"/>
            <a:ext cx="51318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ПРОФЕССИОНАЛЬНЫЕ НАВЫКИ</a:t>
            </a:r>
            <a:endParaRPr lang="en-US" sz="2800" b="1" dirty="0">
              <a:solidFill>
                <a:srgbClr val="53453C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66041" y="4443445"/>
            <a:ext cx="349156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 smtClean="0"/>
              <a:t>Экономика и инвестиции в проектах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 smtClean="0"/>
              <a:t>Разведка новых месторождений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181" y="820139"/>
            <a:ext cx="7299089" cy="31784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952932" y="3826284"/>
            <a:ext cx="47747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КАКИЕ ЗНАНИЯ ПРИОБРЕТАЮТСЯ?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46312" y="4920090"/>
            <a:ext cx="269050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Анализ данных G&amp;G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Определение запасов</a:t>
            </a:r>
            <a:endParaRPr lang="ru-RU" sz="15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181106" y="4450961"/>
            <a:ext cx="5343525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 smtClean="0"/>
              <a:t>Планирование развития месторождения</a:t>
            </a:r>
            <a:endParaRPr lang="ru-RU" sz="15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502094" y="4713053"/>
            <a:ext cx="5343525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Оптимизация наземного оборудования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Бурение и ГТМ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Оптимизация дебита</a:t>
            </a:r>
            <a:endParaRPr lang="ru-RU" sz="15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66040" y="5567973"/>
            <a:ext cx="238930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 smtClean="0"/>
              <a:t>Полевые исследования</a:t>
            </a:r>
            <a:endParaRPr lang="ru-RU" sz="15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74301" y="5904644"/>
            <a:ext cx="296433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Сейсмический анализ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Анализ открытого ствола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Анализ добычи и давления</a:t>
            </a:r>
            <a:endParaRPr lang="ru-RU" sz="15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181106" y="5567973"/>
            <a:ext cx="376114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 smtClean="0"/>
              <a:t>Разработка месторождения</a:t>
            </a:r>
            <a:endParaRPr lang="ru-RU" sz="15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466671" y="5886697"/>
            <a:ext cx="386716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Узловой анализ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Анализ скважин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Локализация остаточных запасов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Оптимизация поддержки пл. давления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Определение параметров пласта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8208980" y="5902666"/>
            <a:ext cx="231133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Материальный баланс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Межскважинное взаимовлияние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3229652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805475"/>
            <a:ext cx="10691814" cy="6754200"/>
            <a:chOff x="0" y="805475"/>
            <a:chExt cx="10691814" cy="675420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0" y="80547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6" name="Заголовок 1"/>
          <p:cNvSpPr txBox="1">
            <a:spLocks/>
          </p:cNvSpPr>
          <p:nvPr/>
        </p:nvSpPr>
        <p:spPr>
          <a:xfrm>
            <a:off x="10255164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6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335631" y="116743"/>
            <a:ext cx="15627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ФОРМАТ</a:t>
            </a:r>
            <a:endParaRPr lang="en-US" sz="2800" b="1" dirty="0">
              <a:solidFill>
                <a:srgbClr val="53453C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898366" y="4752356"/>
            <a:ext cx="79481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err="1" smtClean="0"/>
              <a:t>Petrocup</a:t>
            </a:r>
            <a:r>
              <a:rPr lang="ru-RU" b="1" dirty="0" smtClean="0"/>
              <a:t> WRM</a:t>
            </a:r>
            <a:r>
              <a:rPr lang="ru-RU" dirty="0" smtClean="0"/>
              <a:t> – Оптимизация разработки разбуренных месторождений и месторождений на поздней стадии эксплуатации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err="1" smtClean="0"/>
              <a:t>Petrocup</a:t>
            </a:r>
            <a:r>
              <a:rPr lang="ru-RU" b="1" dirty="0" smtClean="0"/>
              <a:t> MDP  </a:t>
            </a:r>
            <a:r>
              <a:rPr lang="ru-RU" dirty="0" smtClean="0"/>
              <a:t>– Проектирование разработки новых месторождений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err="1" smtClean="0"/>
              <a:t>Petrocup</a:t>
            </a:r>
            <a:r>
              <a:rPr lang="ru-RU" b="1" dirty="0" smtClean="0"/>
              <a:t> EXP  </a:t>
            </a:r>
            <a:r>
              <a:rPr lang="ru-RU" dirty="0" smtClean="0"/>
              <a:t>– </a:t>
            </a:r>
            <a:r>
              <a:rPr lang="ru-RU" dirty="0" err="1" smtClean="0"/>
              <a:t>Геолого</a:t>
            </a:r>
            <a:r>
              <a:rPr lang="ru-RU" dirty="0" smtClean="0"/>
              <a:t> разведочные работы и оценка запасов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250627" y="3826284"/>
            <a:ext cx="21793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НАПРАВЛЕНИЯ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21" y="1259662"/>
            <a:ext cx="3134720" cy="205425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573" y="1334381"/>
            <a:ext cx="2676203" cy="203155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323" y="1513326"/>
            <a:ext cx="3447964" cy="1545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325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805475"/>
            <a:ext cx="10691814" cy="6754200"/>
            <a:chOff x="0" y="805475"/>
            <a:chExt cx="10691814" cy="675420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0" y="80547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6" name="Заголовок 1"/>
          <p:cNvSpPr txBox="1">
            <a:spLocks/>
          </p:cNvSpPr>
          <p:nvPr/>
        </p:nvSpPr>
        <p:spPr>
          <a:xfrm>
            <a:off x="10255164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7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335631" y="116743"/>
            <a:ext cx="15627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ФОРМАТ</a:t>
            </a:r>
            <a:endParaRPr lang="en-US" sz="2800" b="1" dirty="0">
              <a:solidFill>
                <a:srgbClr val="53453C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15900" y="4561551"/>
            <a:ext cx="98401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Практикум</a:t>
            </a:r>
            <a:r>
              <a:rPr lang="ru-RU" dirty="0" smtClean="0"/>
              <a:t> </a:t>
            </a:r>
            <a:r>
              <a:rPr lang="ru-RU" dirty="0"/>
              <a:t>– </a:t>
            </a:r>
            <a:r>
              <a:rPr lang="ru-RU" dirty="0" smtClean="0"/>
              <a:t>однодневная индивидуальная сессия </a:t>
            </a:r>
            <a:r>
              <a:rPr lang="ru-RU" b="1" dirty="0" err="1" smtClean="0"/>
              <a:t>PetroCup</a:t>
            </a:r>
            <a:r>
              <a:rPr lang="ru-RU" dirty="0" smtClean="0"/>
              <a:t>, в которой пользователь может управлять моментом исполнения годовых планов (выстрелом) по своему усмотрению, отслеживать показатели производительности в реальном времени, возвращаться к предыдущему Выстрелу и попробовать другие мероприятия, а также перезапустить сессию с начала.</a:t>
            </a:r>
          </a:p>
          <a:p>
            <a:r>
              <a:rPr lang="ru-RU" dirty="0" smtClean="0"/>
              <a:t>Другими словами, пользователь арендует сессию </a:t>
            </a:r>
            <a:r>
              <a:rPr lang="ru-RU" b="1" dirty="0" err="1" smtClean="0"/>
              <a:t>PetroCup</a:t>
            </a:r>
            <a:r>
              <a:rPr lang="ru-RU" dirty="0" smtClean="0"/>
              <a:t> на весь день с полным доступом к функционалу, а так же к </a:t>
            </a:r>
            <a:r>
              <a:rPr lang="ru-RU" b="1" dirty="0" smtClean="0"/>
              <a:t>Разбору Полетов</a:t>
            </a:r>
            <a:r>
              <a:rPr lang="ru-RU" dirty="0" smtClean="0"/>
              <a:t>. Сессия проходит в полностью автоматическом режиме без участия представителей </a:t>
            </a:r>
            <a:r>
              <a:rPr lang="ru-RU" b="1" dirty="0" err="1" smtClean="0"/>
              <a:t>Nafta</a:t>
            </a:r>
            <a:r>
              <a:rPr lang="ru-RU" b="1" dirty="0" smtClean="0"/>
              <a:t> </a:t>
            </a:r>
            <a:r>
              <a:rPr lang="ru-RU" b="1" dirty="0" err="1" smtClean="0"/>
              <a:t>College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Пользователь может пройти сессию </a:t>
            </a:r>
            <a:r>
              <a:rPr lang="ru-RU" b="1" dirty="0" smtClean="0"/>
              <a:t>Практикум</a:t>
            </a:r>
            <a:r>
              <a:rPr lang="ru-RU" dirty="0" smtClean="0"/>
              <a:t> самостоятельно или в составе группы.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96" y="948584"/>
            <a:ext cx="6172085" cy="32887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417758" y="3826284"/>
            <a:ext cx="18450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ПРАКТИКУМ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81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805475"/>
            <a:ext cx="10691814" cy="6754200"/>
            <a:chOff x="0" y="805475"/>
            <a:chExt cx="10691814" cy="675420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0" y="80547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6" name="Заголовок 1"/>
          <p:cNvSpPr txBox="1">
            <a:spLocks/>
          </p:cNvSpPr>
          <p:nvPr/>
        </p:nvSpPr>
        <p:spPr>
          <a:xfrm>
            <a:off x="10255164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8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335631" y="116743"/>
            <a:ext cx="15627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ФОРМАТ</a:t>
            </a:r>
            <a:endParaRPr lang="en-US" sz="2800" b="1" dirty="0">
              <a:solidFill>
                <a:srgbClr val="53453C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15900" y="4561551"/>
            <a:ext cx="96282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Турнир</a:t>
            </a:r>
            <a:r>
              <a:rPr lang="ru-RU" dirty="0" smtClean="0"/>
              <a:t> представляет собой мульти-командное соревнование с ограниченными временными рамками для каждого </a:t>
            </a:r>
            <a:r>
              <a:rPr lang="ru-RU" b="1" dirty="0" smtClean="0"/>
              <a:t>Выстрела</a:t>
            </a:r>
            <a:r>
              <a:rPr lang="ru-RU" dirty="0" smtClean="0"/>
              <a:t> (обычно один или несколько часов). </a:t>
            </a:r>
          </a:p>
          <a:p>
            <a:r>
              <a:rPr lang="ru-RU" b="1" dirty="0" smtClean="0"/>
              <a:t>Турнир</a:t>
            </a:r>
            <a:r>
              <a:rPr lang="ru-RU" dirty="0" smtClean="0"/>
              <a:t> может длиться один или несколько дней и состоит из нескольких Выстрелов, каждый из которых представляет один год жизни актива. </a:t>
            </a:r>
            <a:r>
              <a:rPr lang="ru-RU" b="1" dirty="0" smtClean="0"/>
              <a:t>Турнирная</a:t>
            </a:r>
            <a:r>
              <a:rPr lang="ru-RU" dirty="0" smtClean="0"/>
              <a:t> таблица доступна для всех команд после каждого Выстрела, таким образом демонстрируя прогресс каждой команды с точки зрения экономики (Чистый Дисконтированный Доход), что подстегивает соревновательный дух в процессе Турнира. По окончании Турнира ведущий сессии проводит консолидированный </a:t>
            </a:r>
            <a:r>
              <a:rPr lang="ru-RU" b="1" dirty="0" smtClean="0"/>
              <a:t>Разбор Полетов </a:t>
            </a:r>
            <a:r>
              <a:rPr lang="ru-RU" dirty="0" smtClean="0"/>
              <a:t>по всем командам и переходит к церемонии награждения.</a:t>
            </a:r>
          </a:p>
        </p:txBody>
      </p:sp>
      <p:pic>
        <p:nvPicPr>
          <p:cNvPr id="1026" name="Picture 2" descr="https://i.gyazo.com/afefa8fdb5dc83574466ed6036a155b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415"/>
          <a:stretch/>
        </p:blipFill>
        <p:spPr bwMode="auto">
          <a:xfrm>
            <a:off x="2160633" y="766759"/>
            <a:ext cx="6093779" cy="3035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725312" y="3826284"/>
            <a:ext cx="12299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ТУРНИР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94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805475"/>
            <a:ext cx="10691814" cy="6754200"/>
            <a:chOff x="0" y="805475"/>
            <a:chExt cx="10691814" cy="675420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0" y="80547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6" name="Заголовок 1"/>
          <p:cNvSpPr txBox="1">
            <a:spLocks/>
          </p:cNvSpPr>
          <p:nvPr/>
        </p:nvSpPr>
        <p:spPr>
          <a:xfrm>
            <a:off x="10255164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9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335631" y="116743"/>
            <a:ext cx="1405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ТУРНИР</a:t>
            </a:r>
            <a:endParaRPr lang="en-US" sz="2800" b="1" dirty="0">
              <a:solidFill>
                <a:srgbClr val="53453C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548734" y="5318879"/>
            <a:ext cx="22510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Пример расписания 1-дневного Турнира с 5 </a:t>
            </a:r>
            <a:r>
              <a:rPr lang="ru-RU" b="1" dirty="0" smtClean="0"/>
              <a:t>Выстрелами</a:t>
            </a:r>
            <a:r>
              <a:rPr lang="ru-RU" dirty="0" smtClean="0"/>
              <a:t>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360054" y="3826284"/>
            <a:ext cx="19604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РАСПИСАНИЕ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769" y="1031790"/>
            <a:ext cx="3683030" cy="237294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286" y="4524496"/>
            <a:ext cx="2410006" cy="272313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6728764" y="5262285"/>
            <a:ext cx="32714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Количество дней и Выстрелов может быть изменено в зависимости от целей и формата мероприятия.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51956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1560</TotalTime>
  <Words>950</Words>
  <Application>Microsoft Office PowerPoint</Application>
  <PresentationFormat>Произвольный</PresentationFormat>
  <Paragraphs>166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Comic Sans MS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Alya K. Yalbueva</dc:creator>
  <cp:lastModifiedBy>Alya K. Yalbueva</cp:lastModifiedBy>
  <cp:revision>30</cp:revision>
  <dcterms:created xsi:type="dcterms:W3CDTF">2020-08-12T11:01:51Z</dcterms:created>
  <dcterms:modified xsi:type="dcterms:W3CDTF">2021-03-11T07:45:50Z</dcterms:modified>
</cp:coreProperties>
</file>