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0691813" cy="7559675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345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9" d="100"/>
          <a:sy n="99" d="100"/>
        </p:scale>
        <p:origin x="141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8CACF-6AD3-4D77-8FD7-E123F6877DF0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81669-D6BC-462D-92E3-7687517EAC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6590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8CACF-6AD3-4D77-8FD7-E123F6877DF0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81669-D6BC-462D-92E3-7687517EAC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0190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8CACF-6AD3-4D77-8FD7-E123F6877DF0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81669-D6BC-462D-92E3-7687517EAC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955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8CACF-6AD3-4D77-8FD7-E123F6877DF0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81669-D6BC-462D-92E3-7687517EAC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851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8CACF-6AD3-4D77-8FD7-E123F6877DF0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81669-D6BC-462D-92E3-7687517EAC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8911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8CACF-6AD3-4D77-8FD7-E123F6877DF0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81669-D6BC-462D-92E3-7687517EAC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5449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8CACF-6AD3-4D77-8FD7-E123F6877DF0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81669-D6BC-462D-92E3-7687517EAC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091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8CACF-6AD3-4D77-8FD7-E123F6877DF0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81669-D6BC-462D-92E3-7687517EAC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017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8CACF-6AD3-4D77-8FD7-E123F6877DF0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81669-D6BC-462D-92E3-7687517EAC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13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8CACF-6AD3-4D77-8FD7-E123F6877DF0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81669-D6BC-462D-92E3-7687517EAC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849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8CACF-6AD3-4D77-8FD7-E123F6877DF0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81669-D6BC-462D-92E3-7687517EAC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079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18CACF-6AD3-4D77-8FD7-E123F6877DF0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F81669-D6BC-462D-92E3-7687517EAC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45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tif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8.jpeg"/><Relationship Id="rId7" Type="http://schemas.openxmlformats.org/officeDocument/2006/relationships/image" Target="../media/image2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10.png"/><Relationship Id="rId10" Type="http://schemas.openxmlformats.org/officeDocument/2006/relationships/image" Target="../media/image26.png"/><Relationship Id="rId4" Type="http://schemas.openxmlformats.org/officeDocument/2006/relationships/image" Target="../media/image11.png"/><Relationship Id="rId9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8.jpeg"/><Relationship Id="rId7" Type="http://schemas.openxmlformats.org/officeDocument/2006/relationships/image" Target="../media/image3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eg"/><Relationship Id="rId5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14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8.jpeg"/><Relationship Id="rId7" Type="http://schemas.openxmlformats.org/officeDocument/2006/relationships/image" Target="../media/image1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18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2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65987"/>
            <a:ext cx="10683714" cy="76256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33254"/>
            <a:ext cx="11034896" cy="6295735"/>
          </a:xfrm>
          <a:prstGeom prst="rect">
            <a:avLst/>
          </a:prstGeom>
        </p:spPr>
      </p:pic>
      <p:pic>
        <p:nvPicPr>
          <p:cNvPr id="14" name="Picture 10">
            <a:extLst>
              <a:ext uri="{FF2B5EF4-FFF2-40B4-BE49-F238E27FC236}">
                <a16:creationId xmlns="" xmlns:a16="http://schemas.microsoft.com/office/drawing/2014/main" id="{DC29EAE9-3762-D049-9A4F-EA3CA789B1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0548" y="719958"/>
            <a:ext cx="3621249" cy="75455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1736" y="1329711"/>
            <a:ext cx="7332469" cy="2477525"/>
          </a:xfrm>
          <a:prstGeom prst="rect">
            <a:avLst/>
          </a:prstGeom>
        </p:spPr>
      </p:pic>
      <p:pic>
        <p:nvPicPr>
          <p:cNvPr id="13" name="Рисунок 8">
            <a:extLst>
              <a:ext uri="{FF2B5EF4-FFF2-40B4-BE49-F238E27FC236}">
                <a16:creationId xmlns:a16="http://schemas.microsoft.com/office/drawing/2014/main" xmlns="" id="{064CEF43-9DDC-4D20-9CC3-CE3A7423C70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1584" y="1994342"/>
            <a:ext cx="7462621" cy="137379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26389" y="3885596"/>
            <a:ext cx="7332469" cy="2477525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913966" y="4327070"/>
            <a:ext cx="934227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53453C"/>
                </a:solidFill>
              </a:rPr>
              <a:t>Immersive Learning</a:t>
            </a:r>
          </a:p>
          <a:p>
            <a:pPr algn="ctr"/>
            <a:r>
              <a:rPr lang="en-US" sz="3200" b="1" dirty="0">
                <a:solidFill>
                  <a:srgbClr val="53453C"/>
                </a:solidFill>
              </a:rPr>
              <a:t>in Petroleum Asset Management</a:t>
            </a:r>
          </a:p>
          <a:p>
            <a:pPr algn="ctr"/>
            <a:r>
              <a:rPr lang="en-US" sz="3200" b="1" dirty="0">
                <a:solidFill>
                  <a:srgbClr val="53453C"/>
                </a:solidFill>
              </a:rPr>
              <a:t>and Petroleum Engineering</a:t>
            </a:r>
            <a:endParaRPr lang="ru-RU" sz="3200" b="1" dirty="0">
              <a:solidFill>
                <a:srgbClr val="5345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5711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0" y="805475"/>
            <a:ext cx="10691814" cy="6754200"/>
            <a:chOff x="0" y="805475"/>
            <a:chExt cx="10691814" cy="6754200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3260"/>
            <a:stretch/>
          </p:blipFill>
          <p:spPr>
            <a:xfrm>
              <a:off x="0" y="805475"/>
              <a:ext cx="10680569" cy="4594779"/>
            </a:xfrm>
            <a:prstGeom prst="rect">
              <a:avLst/>
            </a:prstGeom>
          </p:spPr>
        </p:pic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3260"/>
            <a:stretch/>
          </p:blipFill>
          <p:spPr>
            <a:xfrm>
              <a:off x="97412" y="2964896"/>
              <a:ext cx="10594402" cy="4594779"/>
            </a:xfrm>
            <a:prstGeom prst="rect">
              <a:avLst/>
            </a:prstGeom>
          </p:spPr>
        </p:pic>
      </p:grpSp>
      <p:sp>
        <p:nvSpPr>
          <p:cNvPr id="6" name="Заголовок 1"/>
          <p:cNvSpPr txBox="1">
            <a:spLocks/>
          </p:cNvSpPr>
          <p:nvPr/>
        </p:nvSpPr>
        <p:spPr>
          <a:xfrm>
            <a:off x="10094682" y="7084165"/>
            <a:ext cx="522816" cy="4054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cap="all" dirty="0" smtClean="0">
                <a:solidFill>
                  <a:srgbClr val="5C7996"/>
                </a:solidFill>
                <a:latin typeface="Calibri" panose="020F0502020204030204" pitchFamily="34" charset="0"/>
              </a:rPr>
              <a:t>10</a:t>
            </a:r>
            <a:endParaRPr lang="ru-RU" sz="1600" b="1" cap="all" dirty="0">
              <a:solidFill>
                <a:srgbClr val="5C7996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ectangle 21"/>
          <p:cNvSpPr/>
          <p:nvPr/>
        </p:nvSpPr>
        <p:spPr>
          <a:xfrm>
            <a:off x="335631" y="116743"/>
            <a:ext cx="9927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53453C"/>
                </a:solidFill>
                <a:latin typeface="Calibri" charset="0"/>
                <a:ea typeface="Calibri" charset="0"/>
                <a:cs typeface="Calibri" charset="0"/>
              </a:rPr>
              <a:t>SHOT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5449" y="234224"/>
            <a:ext cx="1700641" cy="3542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66973"/>
            <a:ext cx="10691813" cy="58028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308948" y="3805664"/>
            <a:ext cx="22829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Field Operations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35631" y="4450660"/>
            <a:ext cx="5791885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500" dirty="0"/>
              <a:t>The </a:t>
            </a:r>
            <a:r>
              <a:rPr lang="en-US" sz="1500" b="1" dirty="0"/>
              <a:t>Tournament</a:t>
            </a:r>
            <a:r>
              <a:rPr lang="en-US" sz="1500" dirty="0"/>
              <a:t> consists of </a:t>
            </a:r>
            <a:r>
              <a:rPr lang="en-US" sz="1500" b="1" dirty="0"/>
              <a:t>Shots</a:t>
            </a:r>
            <a:r>
              <a:rPr lang="en-US" sz="1500" dirty="0"/>
              <a:t> with the following activities:</a:t>
            </a:r>
            <a:endParaRPr lang="ru-RU" sz="1500" dirty="0" smtClean="0"/>
          </a:p>
        </p:txBody>
      </p:sp>
      <p:sp>
        <p:nvSpPr>
          <p:cNvPr id="21" name="Прямоугольник 20"/>
          <p:cNvSpPr/>
          <p:nvPr/>
        </p:nvSpPr>
        <p:spPr>
          <a:xfrm>
            <a:off x="348380" y="4943406"/>
            <a:ext cx="353302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500" dirty="0" smtClean="0"/>
              <a:t>Building/Modifying surface </a:t>
            </a:r>
            <a:r>
              <a:rPr lang="en-US" sz="1500" dirty="0"/>
              <a:t>facilities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500" dirty="0"/>
              <a:t>Drilling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500" dirty="0" smtClean="0"/>
              <a:t>Side-Tracks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500" dirty="0"/>
              <a:t>Workovers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500" dirty="0"/>
              <a:t>Lift settings </a:t>
            </a:r>
            <a:r>
              <a:rPr lang="en-US" sz="1500" dirty="0" smtClean="0"/>
              <a:t>for producers</a:t>
            </a:r>
            <a:endParaRPr lang="en-US" sz="15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500" dirty="0"/>
              <a:t>Choke settings for injectors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500" dirty="0"/>
              <a:t>Seismic survey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500" dirty="0"/>
              <a:t>Open-hole logging</a:t>
            </a:r>
            <a:endParaRPr lang="ru-RU" sz="15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3823303" y="4987755"/>
            <a:ext cx="1999458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500" dirty="0"/>
              <a:t>Cased-hole logging:</a:t>
            </a:r>
            <a:endParaRPr lang="ru-RU" sz="15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3823303" y="5312832"/>
            <a:ext cx="1974878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/>
              <a:t>Production Logging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/>
              <a:t>Corrosion Logging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/>
              <a:t>Leak Detection</a:t>
            </a:r>
            <a:endParaRPr lang="ru-RU" sz="15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6088854" y="5070213"/>
            <a:ext cx="1449371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500" dirty="0"/>
              <a:t>Well testing:</a:t>
            </a:r>
            <a:endParaRPr lang="ru-RU" sz="15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6088854" y="5395290"/>
            <a:ext cx="18666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/>
              <a:t>BUS/FOS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/>
              <a:t>Multi-rate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/>
              <a:t>Interference Test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/>
              <a:t>Formation Testing</a:t>
            </a:r>
            <a:endParaRPr lang="ru-RU" sz="15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8157833" y="5094797"/>
            <a:ext cx="2055306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500" dirty="0"/>
              <a:t>Production Analysis:</a:t>
            </a:r>
            <a:endParaRPr lang="ru-RU" sz="15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8157833" y="5419874"/>
            <a:ext cx="1811458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/>
              <a:t>Prime Analysis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/>
              <a:t>Material Balance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/>
              <a:t>RTA/MRT</a:t>
            </a:r>
            <a:endParaRPr lang="ru-RU" sz="1500" dirty="0"/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3711912" y="4844880"/>
            <a:ext cx="0" cy="2289345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5967867" y="4844880"/>
            <a:ext cx="0" cy="2289345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8069913" y="4898534"/>
            <a:ext cx="0" cy="2289345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04" y="997032"/>
            <a:ext cx="1041686" cy="171134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453" y="2005870"/>
            <a:ext cx="1508241" cy="155623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294" y="997032"/>
            <a:ext cx="1508152" cy="154065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61" y="2043014"/>
            <a:ext cx="2464898" cy="140082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6391" y="997032"/>
            <a:ext cx="2294341" cy="1497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9722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3096" y="779935"/>
            <a:ext cx="10680569" cy="6779740"/>
            <a:chOff x="97412" y="779935"/>
            <a:chExt cx="10680569" cy="6779740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3260"/>
            <a:stretch/>
          </p:blipFill>
          <p:spPr>
            <a:xfrm>
              <a:off x="97412" y="779935"/>
              <a:ext cx="10680569" cy="4594779"/>
            </a:xfrm>
            <a:prstGeom prst="rect">
              <a:avLst/>
            </a:prstGeom>
          </p:spPr>
        </p:pic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3260"/>
            <a:stretch/>
          </p:blipFill>
          <p:spPr>
            <a:xfrm>
              <a:off x="97412" y="2964896"/>
              <a:ext cx="10594402" cy="4594779"/>
            </a:xfrm>
            <a:prstGeom prst="rect">
              <a:avLst/>
            </a:prstGeom>
          </p:spPr>
        </p:pic>
      </p:grpSp>
      <p:sp>
        <p:nvSpPr>
          <p:cNvPr id="7" name="Rectangle 21"/>
          <p:cNvSpPr/>
          <p:nvPr/>
        </p:nvSpPr>
        <p:spPr>
          <a:xfrm>
            <a:off x="335631" y="116743"/>
            <a:ext cx="19880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53453C"/>
                </a:solidFill>
                <a:latin typeface="Calibri" charset="0"/>
                <a:ea typeface="Calibri" charset="0"/>
                <a:cs typeface="Calibri" charset="0"/>
              </a:rPr>
              <a:t>DEBRIEFING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5449" y="234224"/>
            <a:ext cx="1700641" cy="354213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069277" y="4401400"/>
            <a:ext cx="9139952" cy="2970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50" b="1" dirty="0"/>
              <a:t>Debriefing</a:t>
            </a:r>
            <a:r>
              <a:rPr lang="en-US" sz="1650" dirty="0"/>
              <a:t>  is the analysis of </a:t>
            </a:r>
            <a:r>
              <a:rPr lang="en-US" sz="1650" dirty="0" smtClean="0"/>
              <a:t>session performance </a:t>
            </a:r>
            <a:r>
              <a:rPr lang="en-US" sz="1650" dirty="0"/>
              <a:t>based on </a:t>
            </a:r>
            <a:r>
              <a:rPr lang="en-US" sz="1650" dirty="0" smtClean="0"/>
              <a:t>video-presentations and </a:t>
            </a:r>
            <a:r>
              <a:rPr lang="en-US" sz="1650" dirty="0"/>
              <a:t>auto-generated performance metrics</a:t>
            </a:r>
            <a:r>
              <a:rPr lang="en-US" sz="1650" dirty="0" smtClean="0"/>
              <a:t>.</a:t>
            </a:r>
          </a:p>
          <a:p>
            <a:endParaRPr lang="en-US" sz="1650" dirty="0"/>
          </a:p>
          <a:p>
            <a:r>
              <a:rPr lang="en-US" sz="1650" dirty="0" smtClean="0"/>
              <a:t>It </a:t>
            </a:r>
            <a:r>
              <a:rPr lang="en-US" sz="1650" dirty="0"/>
              <a:t>helps understand the true properties of the asset which were initially undisclosed and compare it with what participants </a:t>
            </a:r>
            <a:r>
              <a:rPr lang="en-US" sz="1650" dirty="0" smtClean="0"/>
              <a:t>have managed </a:t>
            </a:r>
            <a:r>
              <a:rPr lang="en-US" sz="1650" dirty="0"/>
              <a:t>to reveal.</a:t>
            </a:r>
          </a:p>
          <a:p>
            <a:endParaRPr lang="en-US" sz="1650" dirty="0"/>
          </a:p>
          <a:p>
            <a:r>
              <a:rPr lang="en-US" sz="1650" dirty="0"/>
              <a:t>It also helps to understand the efficiency of teams actions by comparing the key performance indicators to those of the </a:t>
            </a:r>
            <a:r>
              <a:rPr lang="en-US" sz="1650" b="1" dirty="0"/>
              <a:t>Reference Production Scenario</a:t>
            </a:r>
            <a:r>
              <a:rPr lang="en-US" sz="1650" dirty="0"/>
              <a:t> and to the other teams.</a:t>
            </a:r>
          </a:p>
          <a:p>
            <a:endParaRPr lang="en-US" sz="1650" dirty="0"/>
          </a:p>
          <a:p>
            <a:r>
              <a:rPr lang="en-US" sz="1650" b="1" dirty="0"/>
              <a:t>Debriefing</a:t>
            </a:r>
            <a:r>
              <a:rPr lang="en-US" sz="1650" dirty="0"/>
              <a:t> can be performed autonomously by each team or can be facilitated on-line or face-to-face  by </a:t>
            </a:r>
            <a:r>
              <a:rPr lang="en-US" sz="1650" b="1" dirty="0" err="1"/>
              <a:t>Nafta</a:t>
            </a:r>
            <a:r>
              <a:rPr lang="en-US" sz="1650" b="1" dirty="0"/>
              <a:t> College </a:t>
            </a:r>
            <a:r>
              <a:rPr lang="en-US" sz="1650" dirty="0"/>
              <a:t>specialist.</a:t>
            </a:r>
            <a:endParaRPr lang="ru-RU" sz="1650" dirty="0" smtClean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66973"/>
            <a:ext cx="10691813" cy="58028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870338" y="3826284"/>
            <a:ext cx="29399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Performance Analysis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0094682" y="7084165"/>
            <a:ext cx="522816" cy="4054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cap="all" dirty="0" smtClean="0">
                <a:solidFill>
                  <a:srgbClr val="5C7996"/>
                </a:solidFill>
                <a:latin typeface="Calibri" panose="020F0502020204030204" pitchFamily="34" charset="0"/>
              </a:rPr>
              <a:t>11</a:t>
            </a:r>
            <a:endParaRPr lang="ru-RU" sz="1600" b="1" cap="all" dirty="0">
              <a:solidFill>
                <a:srgbClr val="5C7996"/>
              </a:solidFill>
              <a:latin typeface="Calibri" panose="020F050202020403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99" b="3832"/>
          <a:stretch/>
        </p:blipFill>
        <p:spPr>
          <a:xfrm>
            <a:off x="1069277" y="753949"/>
            <a:ext cx="8649875" cy="3013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3581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3096" y="779935"/>
            <a:ext cx="10680569" cy="6779740"/>
            <a:chOff x="97412" y="779935"/>
            <a:chExt cx="10680569" cy="6779740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3260"/>
            <a:stretch/>
          </p:blipFill>
          <p:spPr>
            <a:xfrm>
              <a:off x="97412" y="779935"/>
              <a:ext cx="10680569" cy="4594779"/>
            </a:xfrm>
            <a:prstGeom prst="rect">
              <a:avLst/>
            </a:prstGeom>
          </p:spPr>
        </p:pic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3260"/>
            <a:stretch/>
          </p:blipFill>
          <p:spPr>
            <a:xfrm>
              <a:off x="97412" y="2964896"/>
              <a:ext cx="10594402" cy="4594779"/>
            </a:xfrm>
            <a:prstGeom prst="rect">
              <a:avLst/>
            </a:prstGeom>
          </p:spPr>
        </p:pic>
      </p:grpSp>
      <p:sp>
        <p:nvSpPr>
          <p:cNvPr id="7" name="Rectangle 21"/>
          <p:cNvSpPr/>
          <p:nvPr/>
        </p:nvSpPr>
        <p:spPr>
          <a:xfrm>
            <a:off x="335631" y="116743"/>
            <a:ext cx="19880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53453C"/>
                </a:solidFill>
                <a:latin typeface="Calibri" charset="0"/>
                <a:ea typeface="Calibri" charset="0"/>
                <a:cs typeface="Calibri" charset="0"/>
              </a:rPr>
              <a:t>DEBRIEFING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5449" y="234224"/>
            <a:ext cx="1700641" cy="354213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56316" y="4595779"/>
            <a:ext cx="9870682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700" b="1" dirty="0" smtClean="0"/>
              <a:t>OMR</a:t>
            </a:r>
            <a:r>
              <a:rPr lang="en-US" sz="1700" dirty="0" smtClean="0"/>
              <a:t> </a:t>
            </a:r>
            <a:r>
              <a:rPr lang="en-US" sz="1700" dirty="0"/>
              <a:t>(Open Map Review) is an online video presentation, explaining the actual Asset properties and performance/complication of each Asset node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7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700" b="1" dirty="0" smtClean="0"/>
              <a:t>CAS</a:t>
            </a:r>
            <a:r>
              <a:rPr lang="en-US" sz="1700" dirty="0" smtClean="0"/>
              <a:t> </a:t>
            </a:r>
            <a:r>
              <a:rPr lang="en-US" sz="1700" dirty="0"/>
              <a:t>(Consolidated Activity Statistics) is a set of </a:t>
            </a:r>
            <a:r>
              <a:rPr lang="en-US" sz="1700" dirty="0" err="1"/>
              <a:t>autogenerated</a:t>
            </a:r>
            <a:r>
              <a:rPr lang="en-US" sz="1700" dirty="0"/>
              <a:t> on-line metrics on team performance which explain the field development strategy each team undertook </a:t>
            </a:r>
            <a:r>
              <a:rPr lang="en-US" sz="1700" dirty="0" smtClean="0"/>
              <a:t>during the </a:t>
            </a:r>
            <a:r>
              <a:rPr lang="en-US" sz="1700" b="1" dirty="0"/>
              <a:t>Tournament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7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700" b="1" dirty="0" smtClean="0"/>
              <a:t>AAA</a:t>
            </a:r>
            <a:r>
              <a:rPr lang="ru-RU" sz="1700" dirty="0" smtClean="0"/>
              <a:t> </a:t>
            </a:r>
            <a:r>
              <a:rPr lang="en-US" sz="1700" dirty="0"/>
              <a:t>(Activity by Activity Analysis) is a set of </a:t>
            </a:r>
            <a:r>
              <a:rPr lang="en-US" sz="1700" dirty="0" err="1"/>
              <a:t>autogenerated</a:t>
            </a:r>
            <a:r>
              <a:rPr lang="en-US" sz="1700" dirty="0"/>
              <a:t> on-line metrics explaining the performance of each and every action which team undertook at each </a:t>
            </a:r>
            <a:r>
              <a:rPr lang="en-US" sz="1700" b="1" dirty="0" smtClean="0"/>
              <a:t>Shot</a:t>
            </a:r>
            <a:r>
              <a:rPr lang="en-US" sz="1700" dirty="0" smtClean="0"/>
              <a:t>. It </a:t>
            </a:r>
            <a:r>
              <a:rPr lang="en-US" sz="1700" dirty="0"/>
              <a:t>is available as online video for the </a:t>
            </a:r>
            <a:r>
              <a:rPr lang="en-US" sz="1700" b="1" dirty="0"/>
              <a:t>Reference Production Scenario </a:t>
            </a:r>
            <a:r>
              <a:rPr lang="en-US" sz="1700" dirty="0"/>
              <a:t>and as a web-presentation for each of the </a:t>
            </a:r>
            <a:r>
              <a:rPr lang="en-US" sz="1700" b="1" dirty="0"/>
              <a:t>Tournament</a:t>
            </a:r>
            <a:r>
              <a:rPr lang="en-US" sz="1700" dirty="0"/>
              <a:t> Teams.</a:t>
            </a:r>
            <a:endParaRPr lang="ru-RU" sz="1700" dirty="0" smtClean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66973"/>
            <a:ext cx="10691813" cy="58028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727111" y="3826284"/>
            <a:ext cx="12263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Formats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0094682" y="7084165"/>
            <a:ext cx="522816" cy="4054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cap="all" dirty="0" smtClean="0">
                <a:solidFill>
                  <a:srgbClr val="5C7996"/>
                </a:solidFill>
                <a:latin typeface="Calibri" panose="020F0502020204030204" pitchFamily="34" charset="0"/>
              </a:rPr>
              <a:t>12</a:t>
            </a:r>
            <a:endParaRPr lang="ru-RU" sz="1600" b="1" cap="all" dirty="0">
              <a:solidFill>
                <a:srgbClr val="5C7996"/>
              </a:solidFill>
              <a:latin typeface="Calibri" panose="020F050202020403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91" r="4474" b="14632"/>
          <a:stretch/>
        </p:blipFill>
        <p:spPr>
          <a:xfrm>
            <a:off x="2232446" y="740855"/>
            <a:ext cx="5404578" cy="302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3390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3096" y="779935"/>
            <a:ext cx="10680569" cy="6779740"/>
            <a:chOff x="97412" y="779935"/>
            <a:chExt cx="10680569" cy="6779740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3260"/>
            <a:stretch/>
          </p:blipFill>
          <p:spPr>
            <a:xfrm>
              <a:off x="97412" y="779935"/>
              <a:ext cx="10680569" cy="4594779"/>
            </a:xfrm>
            <a:prstGeom prst="rect">
              <a:avLst/>
            </a:prstGeom>
          </p:spPr>
        </p:pic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3260"/>
            <a:stretch/>
          </p:blipFill>
          <p:spPr>
            <a:xfrm>
              <a:off x="97412" y="2964896"/>
              <a:ext cx="10594402" cy="4594779"/>
            </a:xfrm>
            <a:prstGeom prst="rect">
              <a:avLst/>
            </a:prstGeom>
          </p:spPr>
        </p:pic>
      </p:grpSp>
      <p:sp>
        <p:nvSpPr>
          <p:cNvPr id="7" name="Rectangle 21"/>
          <p:cNvSpPr/>
          <p:nvPr/>
        </p:nvSpPr>
        <p:spPr>
          <a:xfrm>
            <a:off x="335631" y="116743"/>
            <a:ext cx="14407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53453C"/>
                </a:solidFill>
                <a:latin typeface="Calibri" charset="0"/>
                <a:ea typeface="Calibri" charset="0"/>
                <a:cs typeface="Calibri" charset="0"/>
              </a:rPr>
              <a:t>TESTING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5449" y="234224"/>
            <a:ext cx="1700641" cy="354213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56316" y="4529104"/>
            <a:ext cx="922585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/>
              <a:t>PetroCup</a:t>
            </a:r>
            <a:r>
              <a:rPr lang="ru-RU" dirty="0" smtClean="0"/>
              <a:t> </a:t>
            </a:r>
            <a:r>
              <a:rPr lang="en-US" dirty="0"/>
              <a:t>program provides the </a:t>
            </a:r>
            <a:r>
              <a:rPr lang="en-US" b="1" dirty="0"/>
              <a:t>Certification</a:t>
            </a:r>
            <a:r>
              <a:rPr lang="en-US" dirty="0"/>
              <a:t> mechanism by running a one-day 5-shots </a:t>
            </a:r>
            <a:r>
              <a:rPr lang="en-US" b="1" dirty="0" err="1"/>
              <a:t>PetroCup</a:t>
            </a:r>
            <a:r>
              <a:rPr lang="en-US" b="1" dirty="0"/>
              <a:t> Tournament</a:t>
            </a:r>
            <a:r>
              <a:rPr lang="en-US" dirty="0"/>
              <a:t> on a face-to-face basis in one of </a:t>
            </a:r>
            <a:r>
              <a:rPr lang="en-US" b="1" dirty="0" err="1"/>
              <a:t>Nafta</a:t>
            </a:r>
            <a:r>
              <a:rPr lang="en-US" dirty="0" err="1"/>
              <a:t>'s</a:t>
            </a:r>
            <a:r>
              <a:rPr lang="en-US" dirty="0"/>
              <a:t> Certified </a:t>
            </a:r>
            <a:r>
              <a:rPr lang="en-US" dirty="0" err="1"/>
              <a:t>Centres</a:t>
            </a:r>
            <a:r>
              <a:rPr lang="en-US" dirty="0"/>
              <a:t>. The </a:t>
            </a:r>
            <a:r>
              <a:rPr lang="en-US" b="1" dirty="0" err="1"/>
              <a:t>PetroCup</a:t>
            </a:r>
            <a:r>
              <a:rPr lang="en-US" dirty="0"/>
              <a:t> </a:t>
            </a:r>
            <a:r>
              <a:rPr lang="en-US" b="1" dirty="0"/>
              <a:t>Certificate</a:t>
            </a:r>
            <a:r>
              <a:rPr lang="en-US" dirty="0"/>
              <a:t> can be verified any time in future on-line at </a:t>
            </a:r>
            <a:r>
              <a:rPr lang="en-US" b="1" dirty="0" err="1"/>
              <a:t>Nafta</a:t>
            </a:r>
            <a:r>
              <a:rPr lang="en-US" dirty="0"/>
              <a:t> website.</a:t>
            </a:r>
          </a:p>
          <a:p>
            <a:endParaRPr lang="ru-RU" dirty="0" smtClean="0"/>
          </a:p>
          <a:p>
            <a:r>
              <a:rPr lang="en-US" dirty="0"/>
              <a:t>The </a:t>
            </a:r>
            <a:r>
              <a:rPr lang="en-US" b="1" dirty="0"/>
              <a:t>Certificate</a:t>
            </a:r>
            <a:r>
              <a:rPr lang="en-US" dirty="0"/>
              <a:t> sessions provide the unbiased automated assessment of practical skills in key petroleum and management disciplines including the:</a:t>
            </a:r>
            <a:endParaRPr lang="ru-RU" dirty="0" smtClean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66973"/>
            <a:ext cx="10691813" cy="58028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588548" y="3826284"/>
            <a:ext cx="15034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Certificate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0094682" y="7084165"/>
            <a:ext cx="522816" cy="4054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cap="all" dirty="0" smtClean="0">
                <a:solidFill>
                  <a:srgbClr val="5C7996"/>
                </a:solidFill>
                <a:latin typeface="Calibri" panose="020F0502020204030204" pitchFamily="34" charset="0"/>
              </a:rPr>
              <a:t>13</a:t>
            </a:r>
            <a:endParaRPr lang="ru-RU" sz="1600" b="1" cap="all" dirty="0">
              <a:solidFill>
                <a:srgbClr val="5C7996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56316" y="6426923"/>
            <a:ext cx="29787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•</a:t>
            </a:r>
            <a:r>
              <a:rPr lang="ru-RU" dirty="0" smtClean="0"/>
              <a:t> </a:t>
            </a:r>
            <a:r>
              <a:rPr lang="en-US" dirty="0"/>
              <a:t>Field Development </a:t>
            </a:r>
            <a:r>
              <a:rPr lang="en-US" dirty="0" smtClean="0"/>
              <a:t>Planning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169" y="866570"/>
            <a:ext cx="2006362" cy="282873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732" y="866570"/>
            <a:ext cx="2011209" cy="283433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2109" y="866570"/>
            <a:ext cx="2018047" cy="2845212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580818" y="6796255"/>
            <a:ext cx="38712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•</a:t>
            </a:r>
            <a:r>
              <a:rPr lang="ru-RU" dirty="0" smtClean="0"/>
              <a:t> </a:t>
            </a:r>
            <a:r>
              <a:rPr lang="en-US" dirty="0"/>
              <a:t>Well and Reservoir Management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315404" y="6426923"/>
            <a:ext cx="38712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•</a:t>
            </a:r>
            <a:r>
              <a:rPr lang="ru-RU" dirty="0" smtClean="0"/>
              <a:t> </a:t>
            </a:r>
            <a:r>
              <a:rPr lang="en-US" dirty="0"/>
              <a:t>Geology, Geophysics and Exploration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47553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3096" y="779935"/>
            <a:ext cx="10680569" cy="6779740"/>
            <a:chOff x="97412" y="779935"/>
            <a:chExt cx="10680569" cy="6779740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3260"/>
            <a:stretch/>
          </p:blipFill>
          <p:spPr>
            <a:xfrm>
              <a:off x="97412" y="779935"/>
              <a:ext cx="10680569" cy="4594779"/>
            </a:xfrm>
            <a:prstGeom prst="rect">
              <a:avLst/>
            </a:prstGeom>
          </p:spPr>
        </p:pic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3260"/>
            <a:stretch/>
          </p:blipFill>
          <p:spPr>
            <a:xfrm>
              <a:off x="97412" y="2964896"/>
              <a:ext cx="10594402" cy="4594779"/>
            </a:xfrm>
            <a:prstGeom prst="rect">
              <a:avLst/>
            </a:prstGeom>
          </p:spPr>
        </p:pic>
      </p:grpSp>
      <p:sp>
        <p:nvSpPr>
          <p:cNvPr id="7" name="Rectangle 21"/>
          <p:cNvSpPr/>
          <p:nvPr/>
        </p:nvSpPr>
        <p:spPr>
          <a:xfrm>
            <a:off x="335631" y="116743"/>
            <a:ext cx="11592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53453C"/>
                </a:solidFill>
                <a:latin typeface="Calibri" charset="0"/>
                <a:ea typeface="Calibri" charset="0"/>
                <a:cs typeface="Calibri" charset="0"/>
              </a:rPr>
              <a:t>TOOLS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5449" y="234224"/>
            <a:ext cx="1700641" cy="354213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32466" y="4536990"/>
            <a:ext cx="84229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err="1" smtClean="0"/>
              <a:t>PetroCup</a:t>
            </a:r>
            <a:r>
              <a:rPr lang="ru-RU" sz="1600" b="1" dirty="0" smtClean="0"/>
              <a:t> </a:t>
            </a:r>
            <a:r>
              <a:rPr lang="en-US" sz="1600" dirty="0"/>
              <a:t>software implements a digital twin of Petroleum Asset, replicating the </a:t>
            </a:r>
            <a:r>
              <a:rPr lang="en-US" sz="1600" dirty="0" err="1"/>
              <a:t>behaviour</a:t>
            </a:r>
            <a:r>
              <a:rPr lang="en-US" sz="1600" dirty="0"/>
              <a:t> of:</a:t>
            </a:r>
            <a:endParaRPr lang="ru-RU" sz="1600" dirty="0" smtClean="0"/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0094682" y="7084165"/>
            <a:ext cx="522816" cy="4054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cap="all" dirty="0" smtClean="0">
                <a:solidFill>
                  <a:srgbClr val="5C7996"/>
                </a:solidFill>
                <a:latin typeface="Calibri" panose="020F0502020204030204" pitchFamily="34" charset="0"/>
              </a:rPr>
              <a:t>14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32466" y="5034954"/>
            <a:ext cx="32607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/>
              <a:t>Various Asset facilities</a:t>
            </a:r>
            <a:endParaRPr lang="ru-RU" sz="16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09057" y="5400302"/>
            <a:ext cx="36952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rocks, reservoirs, wells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surface pipelines, pumps,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processing plants</a:t>
            </a:r>
            <a:endParaRPr lang="ru-RU" sz="1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32467" y="6256887"/>
            <a:ext cx="28463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/>
              <a:t>Various types of </a:t>
            </a:r>
            <a:r>
              <a:rPr lang="en-US" sz="1600" dirty="0" smtClean="0"/>
              <a:t>flows through </a:t>
            </a:r>
            <a:r>
              <a:rPr lang="en-US" sz="1600" dirty="0"/>
              <a:t>the Asset facilities</a:t>
            </a:r>
            <a:endParaRPr lang="ru-RU" sz="16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157133" y="5061051"/>
            <a:ext cx="31952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/>
              <a:t>Various Asset Activities</a:t>
            </a:r>
            <a:endParaRPr lang="ru-RU" sz="1600" dirty="0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3091625" y="5024113"/>
            <a:ext cx="0" cy="2289345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6457361" y="5061051"/>
            <a:ext cx="0" cy="2289345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6814621" y="5032709"/>
            <a:ext cx="393212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/>
              <a:t>Asset Economics</a:t>
            </a:r>
            <a:endParaRPr lang="ru-RU" sz="16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3268258" y="5455004"/>
            <a:ext cx="318910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drilling, workovers, </a:t>
            </a:r>
            <a:r>
              <a:rPr lang="en-US" sz="1600" dirty="0" smtClean="0"/>
              <a:t>well completions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lift settings,  surface </a:t>
            </a:r>
            <a:r>
              <a:rPr lang="en-US" sz="1600" dirty="0" smtClean="0"/>
              <a:t>pumps and </a:t>
            </a:r>
            <a:r>
              <a:rPr lang="en-US" sz="1600" dirty="0"/>
              <a:t>pipelines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well &amp; pressure tests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open-hole and </a:t>
            </a:r>
            <a:r>
              <a:rPr lang="en-US" sz="1600" dirty="0" smtClean="0"/>
              <a:t>cased-hole logging</a:t>
            </a:r>
            <a:r>
              <a:rPr lang="en-US" sz="1600" dirty="0"/>
              <a:t>, tracers</a:t>
            </a:r>
            <a:endParaRPr lang="ru-RU" sz="16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6858941" y="5345289"/>
            <a:ext cx="31891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Net Present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Profit Value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Profit And Loss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Cash Flow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Balance Sheet</a:t>
            </a:r>
            <a:endParaRPr lang="ru-RU" sz="16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6864001" y="6725609"/>
            <a:ext cx="330752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/>
              <a:t>Procurement </a:t>
            </a:r>
            <a:r>
              <a:rPr lang="en-US" sz="1600" dirty="0" smtClean="0"/>
              <a:t>&amp; Contract </a:t>
            </a:r>
            <a:r>
              <a:rPr lang="en-US" sz="1600" dirty="0"/>
              <a:t>Logistics</a:t>
            </a:r>
            <a:endParaRPr lang="ru-RU" sz="1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66973"/>
            <a:ext cx="10691813" cy="58028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656259" y="3826284"/>
            <a:ext cx="13680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PetroCup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525" y="754347"/>
            <a:ext cx="6455544" cy="2997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3936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3096" y="789460"/>
            <a:ext cx="10680569" cy="6779740"/>
            <a:chOff x="97412" y="779935"/>
            <a:chExt cx="10680569" cy="6779740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3260"/>
            <a:stretch/>
          </p:blipFill>
          <p:spPr>
            <a:xfrm>
              <a:off x="97412" y="779935"/>
              <a:ext cx="10680569" cy="4594779"/>
            </a:xfrm>
            <a:prstGeom prst="rect">
              <a:avLst/>
            </a:prstGeom>
          </p:spPr>
        </p:pic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3260"/>
            <a:stretch/>
          </p:blipFill>
          <p:spPr>
            <a:xfrm>
              <a:off x="97412" y="2964896"/>
              <a:ext cx="10594402" cy="4594779"/>
            </a:xfrm>
            <a:prstGeom prst="rect">
              <a:avLst/>
            </a:prstGeom>
          </p:spPr>
        </p:pic>
      </p:grpSp>
      <p:sp>
        <p:nvSpPr>
          <p:cNvPr id="7" name="Rectangle 21"/>
          <p:cNvSpPr/>
          <p:nvPr/>
        </p:nvSpPr>
        <p:spPr>
          <a:xfrm>
            <a:off x="335631" y="116743"/>
            <a:ext cx="29273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53453C"/>
                </a:solidFill>
                <a:latin typeface="Calibri" charset="0"/>
                <a:ea typeface="Calibri" charset="0"/>
                <a:cs typeface="Calibri" charset="0"/>
              </a:rPr>
              <a:t>ASSET RESOURCES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5449" y="234224"/>
            <a:ext cx="1700641" cy="354213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156880" y="4722393"/>
            <a:ext cx="3450241" cy="1295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dirty="0"/>
              <a:t>Saturated fields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dirty="0" err="1"/>
              <a:t>Undersaturated</a:t>
            </a:r>
            <a:r>
              <a:rPr lang="en-US" dirty="0"/>
              <a:t> fields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dirty="0"/>
              <a:t>Gas fields</a:t>
            </a:r>
            <a:endParaRPr lang="ru-RU" dirty="0" smtClean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66973"/>
            <a:ext cx="10691813" cy="58028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662142" y="3826284"/>
            <a:ext cx="33563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Petroleum Assets Library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0094682" y="7084165"/>
            <a:ext cx="522816" cy="4054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cap="all" dirty="0" smtClean="0">
                <a:solidFill>
                  <a:srgbClr val="5C7996"/>
                </a:solidFill>
                <a:latin typeface="Calibri" panose="020F0502020204030204" pitchFamily="34" charset="0"/>
              </a:rPr>
              <a:t>15</a:t>
            </a:r>
            <a:endParaRPr lang="ru-RU" sz="1600" b="1" cap="all" dirty="0">
              <a:solidFill>
                <a:srgbClr val="5C7996"/>
              </a:solidFill>
              <a:latin typeface="Calibri" panose="020F0502020204030204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2105" y="833280"/>
            <a:ext cx="5642490" cy="2933692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5607121" y="4722393"/>
            <a:ext cx="348442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dirty="0"/>
              <a:t>Bottom-water and edge water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dirty="0"/>
              <a:t>High to Low permeability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dirty="0"/>
              <a:t>High to Low viscosity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dirty="0"/>
              <a:t>On-shore &amp; Off-shore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4820675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3096" y="789460"/>
            <a:ext cx="10680569" cy="6779740"/>
            <a:chOff x="97412" y="779935"/>
            <a:chExt cx="10680569" cy="6779740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3260"/>
            <a:stretch/>
          </p:blipFill>
          <p:spPr>
            <a:xfrm>
              <a:off x="97412" y="779935"/>
              <a:ext cx="10680569" cy="4594779"/>
            </a:xfrm>
            <a:prstGeom prst="rect">
              <a:avLst/>
            </a:prstGeom>
          </p:spPr>
        </p:pic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3260"/>
            <a:stretch/>
          </p:blipFill>
          <p:spPr>
            <a:xfrm>
              <a:off x="97412" y="2964896"/>
              <a:ext cx="10594402" cy="4594779"/>
            </a:xfrm>
            <a:prstGeom prst="rect">
              <a:avLst/>
            </a:prstGeom>
          </p:spPr>
        </p:pic>
      </p:grpSp>
      <p:sp>
        <p:nvSpPr>
          <p:cNvPr id="7" name="Rectangle 21"/>
          <p:cNvSpPr/>
          <p:nvPr/>
        </p:nvSpPr>
        <p:spPr>
          <a:xfrm>
            <a:off x="335631" y="116743"/>
            <a:ext cx="32463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53453C"/>
                </a:solidFill>
                <a:latin typeface="Calibri" charset="0"/>
                <a:ea typeface="Calibri" charset="0"/>
                <a:cs typeface="Calibri" charset="0"/>
              </a:rPr>
              <a:t>HUMAN RESOURCES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5449" y="234224"/>
            <a:ext cx="1700641" cy="354213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348487" y="5160871"/>
            <a:ext cx="888858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/>
              <a:t>Nafta</a:t>
            </a:r>
            <a:r>
              <a:rPr lang="en-US" dirty="0"/>
              <a:t> is proud to have a strong international multi-disciplinary team of industry specialists who create synthetic assets and realistic production scenarios from accumulated worldwide experience.</a:t>
            </a:r>
          </a:p>
          <a:p>
            <a:endParaRPr lang="en-US" dirty="0"/>
          </a:p>
          <a:p>
            <a:r>
              <a:rPr lang="en-US" dirty="0"/>
              <a:t>They also perform training, master-classes and moderate </a:t>
            </a:r>
            <a:r>
              <a:rPr lang="en-US" b="1" dirty="0" err="1"/>
              <a:t>PetroCup</a:t>
            </a:r>
            <a:r>
              <a:rPr lang="en-US" dirty="0"/>
              <a:t> sessions.</a:t>
            </a:r>
            <a:endParaRPr lang="ru-RU" dirty="0" smtClean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66973"/>
            <a:ext cx="10691813" cy="58028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970695" y="3817097"/>
            <a:ext cx="16441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err="1">
                <a:solidFill>
                  <a:schemeClr val="bg1"/>
                </a:solidFill>
              </a:rPr>
              <a:t>Nafta</a:t>
            </a:r>
            <a:r>
              <a:rPr lang="en-US" sz="2400" b="1" dirty="0">
                <a:solidFill>
                  <a:schemeClr val="bg1"/>
                </a:solidFill>
              </a:rPr>
              <a:t> Team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0094682" y="7084165"/>
            <a:ext cx="522816" cy="4054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cap="all" dirty="0" smtClean="0">
                <a:solidFill>
                  <a:srgbClr val="5C7996"/>
                </a:solidFill>
                <a:latin typeface="Calibri" panose="020F0502020204030204" pitchFamily="34" charset="0"/>
              </a:rPr>
              <a:t>16</a:t>
            </a:r>
            <a:endParaRPr lang="ru-RU" sz="1600" b="1" cap="all" dirty="0">
              <a:solidFill>
                <a:srgbClr val="5C7996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6369" y="799454"/>
            <a:ext cx="4818858" cy="2886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4252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65987"/>
            <a:ext cx="10683714" cy="76256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33254"/>
            <a:ext cx="11034896" cy="6295735"/>
          </a:xfrm>
          <a:prstGeom prst="rect">
            <a:avLst/>
          </a:prstGeom>
        </p:spPr>
      </p:pic>
      <p:pic>
        <p:nvPicPr>
          <p:cNvPr id="14" name="Picture 10">
            <a:extLst>
              <a:ext uri="{FF2B5EF4-FFF2-40B4-BE49-F238E27FC236}">
                <a16:creationId xmlns="" xmlns:a16="http://schemas.microsoft.com/office/drawing/2014/main" id="{DC29EAE9-3762-D049-9A4F-EA3CA789B1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0548" y="719958"/>
            <a:ext cx="3621249" cy="75455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1213" y="2473749"/>
            <a:ext cx="7332469" cy="2477525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769857" y="3490266"/>
            <a:ext cx="9144000" cy="60860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>
                <a:solidFill>
                  <a:srgbClr val="264463"/>
                </a:solidFill>
                <a:latin typeface="Comic Sans MS" panose="030F0702030302020204" pitchFamily="66" charset="0"/>
              </a:rPr>
              <a:t>Thank you! </a:t>
            </a:r>
            <a:endParaRPr lang="ru-RU" sz="4800" b="1" dirty="0">
              <a:solidFill>
                <a:srgbClr val="264463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1777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0" y="805475"/>
            <a:ext cx="10691814" cy="6754200"/>
            <a:chOff x="0" y="805475"/>
            <a:chExt cx="10691814" cy="6754200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3260"/>
            <a:stretch/>
          </p:blipFill>
          <p:spPr>
            <a:xfrm>
              <a:off x="0" y="805475"/>
              <a:ext cx="10680569" cy="4594779"/>
            </a:xfrm>
            <a:prstGeom prst="rect">
              <a:avLst/>
            </a:prstGeom>
          </p:spPr>
        </p:pic>
        <p:pic>
          <p:nvPicPr>
            <p:cNvPr id="10" name="Рисунок 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3260"/>
            <a:stretch/>
          </p:blipFill>
          <p:spPr>
            <a:xfrm>
              <a:off x="97412" y="2964896"/>
              <a:ext cx="10594402" cy="4594779"/>
            </a:xfrm>
            <a:prstGeom prst="rect">
              <a:avLst/>
            </a:prstGeom>
          </p:spPr>
        </p:pic>
      </p:grp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46" t="41700" r="8806" b="24724"/>
          <a:stretch/>
        </p:blipFill>
        <p:spPr>
          <a:xfrm>
            <a:off x="2616179" y="1043451"/>
            <a:ext cx="5065892" cy="178464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66973"/>
            <a:ext cx="10691813" cy="580288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0255164" y="7084165"/>
            <a:ext cx="522816" cy="4054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fld id="{CBE77D17-988E-5B4C-A2C8-5F283CC83C40}" type="slidenum">
              <a:rPr lang="en-US" sz="1600" b="1" cap="all" smtClean="0">
                <a:solidFill>
                  <a:srgbClr val="5C7996"/>
                </a:solidFill>
                <a:latin typeface="Calibri" panose="020F0502020204030204" pitchFamily="34" charset="0"/>
              </a:rPr>
              <a:t>2</a:t>
            </a:fld>
            <a:endParaRPr lang="ru-RU" sz="1600" b="1" cap="all" dirty="0">
              <a:solidFill>
                <a:srgbClr val="5C7996"/>
              </a:solidFill>
              <a:latin typeface="Calibri" panose="020F0502020204030204" pitchFamily="34" charset="0"/>
            </a:endParaRPr>
          </a:p>
        </p:txBody>
      </p:sp>
      <p:sp>
        <p:nvSpPr>
          <p:cNvPr id="5" name="Rectangle 21"/>
          <p:cNvSpPr/>
          <p:nvPr/>
        </p:nvSpPr>
        <p:spPr>
          <a:xfrm>
            <a:off x="335631" y="116743"/>
            <a:ext cx="15852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53453C"/>
                </a:solidFill>
                <a:latin typeface="Calibri" charset="0"/>
                <a:ea typeface="Calibri" charset="0"/>
                <a:cs typeface="Calibri" charset="0"/>
              </a:rPr>
              <a:t>CONCEPT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5449" y="224797"/>
            <a:ext cx="1700641" cy="354213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722850" y="2799176"/>
            <a:ext cx="5343525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400" b="1" dirty="0">
                <a:solidFill>
                  <a:srgbClr val="53453C"/>
                </a:solidFill>
              </a:rPr>
              <a:t>WE TRAIN ROBOTS</a:t>
            </a:r>
          </a:p>
          <a:p>
            <a:pPr algn="ctr"/>
            <a:r>
              <a:rPr lang="en-US" sz="2400" b="1" dirty="0">
                <a:solidFill>
                  <a:srgbClr val="53453C"/>
                </a:solidFill>
              </a:rPr>
              <a:t>AND ROBOTS TRAIN PEOPLE!</a:t>
            </a:r>
            <a:endParaRPr lang="ru-RU" sz="2400" b="1" dirty="0">
              <a:solidFill>
                <a:srgbClr val="53453C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493578" y="3826284"/>
            <a:ext cx="16934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What is this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44883" y="4635432"/>
            <a:ext cx="973606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/>
              <a:t>PetroCup</a:t>
            </a:r>
            <a:r>
              <a:rPr lang="en-US" dirty="0"/>
              <a:t> is an on-line interactive training and testing program in various Upstream activities, including exploration, field development planning and well &amp; reservoir management.</a:t>
            </a:r>
          </a:p>
          <a:p>
            <a:endParaRPr lang="en-US" dirty="0"/>
          </a:p>
          <a:p>
            <a:r>
              <a:rPr lang="en-US" dirty="0"/>
              <a:t>It's powered by the </a:t>
            </a:r>
            <a:r>
              <a:rPr lang="en-US" b="1" dirty="0" err="1"/>
              <a:t>PolyPlan</a:t>
            </a:r>
            <a:r>
              <a:rPr lang="en-US" dirty="0"/>
              <a:t> software which implements a digital twin of synthetic petroleum assets so that a professional petroleum asset team can go through many years of field exploration and production in just a few days or a few weeks and learn a lot of practical lessons in key petroleum disciplines, cross-discipline interaction and asset management.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50819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805475"/>
            <a:ext cx="10691814" cy="6754200"/>
            <a:chOff x="0" y="805475"/>
            <a:chExt cx="10691814" cy="6754200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3260"/>
            <a:stretch/>
          </p:blipFill>
          <p:spPr>
            <a:xfrm>
              <a:off x="0" y="805475"/>
              <a:ext cx="10680569" cy="4594779"/>
            </a:xfrm>
            <a:prstGeom prst="rect">
              <a:avLst/>
            </a:prstGeom>
          </p:spPr>
        </p:pic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3260"/>
            <a:stretch/>
          </p:blipFill>
          <p:spPr>
            <a:xfrm>
              <a:off x="97412" y="2964896"/>
              <a:ext cx="10594402" cy="4594779"/>
            </a:xfrm>
            <a:prstGeom prst="rect">
              <a:avLst/>
            </a:prstGeom>
          </p:spPr>
        </p:pic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66973"/>
            <a:ext cx="10691813" cy="580288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10255164" y="7084165"/>
            <a:ext cx="522816" cy="4054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cap="all" dirty="0" smtClean="0">
                <a:solidFill>
                  <a:srgbClr val="5C7996"/>
                </a:solidFill>
                <a:latin typeface="Calibri" panose="020F0502020204030204" pitchFamily="34" charset="0"/>
              </a:rPr>
              <a:t>3</a:t>
            </a:r>
            <a:endParaRPr lang="ru-RU" sz="1600" b="1" cap="all" dirty="0">
              <a:solidFill>
                <a:srgbClr val="5C7996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Rectangle 21"/>
          <p:cNvSpPr/>
          <p:nvPr/>
        </p:nvSpPr>
        <p:spPr>
          <a:xfrm>
            <a:off x="335631" y="116743"/>
            <a:ext cx="21667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53453C"/>
                </a:solidFill>
                <a:latin typeface="Calibri" charset="0"/>
                <a:ea typeface="Calibri" charset="0"/>
                <a:cs typeface="Calibri" charset="0"/>
              </a:rPr>
              <a:t>APPLICATION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5449" y="234224"/>
            <a:ext cx="1700641" cy="354213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4292946" y="3826284"/>
            <a:ext cx="20946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Why doing this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818489" y="4505318"/>
            <a:ext cx="466838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Team-training for Asset Management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Cross-discipline </a:t>
            </a:r>
            <a:r>
              <a:rPr lang="en-US" dirty="0"/>
              <a:t>training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Practical </a:t>
            </a:r>
            <a:r>
              <a:rPr lang="en-US" dirty="0"/>
              <a:t>training for young specialists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Certification/Testing</a:t>
            </a:r>
            <a:endParaRPr lang="en-US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Corporate </a:t>
            </a:r>
            <a:r>
              <a:rPr lang="en-US" dirty="0"/>
              <a:t>championship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Cross-corporate </a:t>
            </a:r>
            <a:r>
              <a:rPr lang="en-US" dirty="0"/>
              <a:t>competition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638" y="738378"/>
            <a:ext cx="6314619" cy="302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01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0" y="805475"/>
            <a:ext cx="10691814" cy="6754200"/>
            <a:chOff x="0" y="805475"/>
            <a:chExt cx="10691814" cy="6754200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3260"/>
            <a:stretch/>
          </p:blipFill>
          <p:spPr>
            <a:xfrm>
              <a:off x="0" y="805475"/>
              <a:ext cx="10680569" cy="4594779"/>
            </a:xfrm>
            <a:prstGeom prst="rect">
              <a:avLst/>
            </a:prstGeom>
          </p:spPr>
        </p:pic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3260"/>
            <a:stretch/>
          </p:blipFill>
          <p:spPr>
            <a:xfrm>
              <a:off x="97412" y="2964896"/>
              <a:ext cx="10594402" cy="4594779"/>
            </a:xfrm>
            <a:prstGeom prst="rect">
              <a:avLst/>
            </a:prstGeom>
          </p:spPr>
        </p:pic>
      </p:grpSp>
      <p:sp>
        <p:nvSpPr>
          <p:cNvPr id="6" name="Заголовок 1"/>
          <p:cNvSpPr txBox="1">
            <a:spLocks/>
          </p:cNvSpPr>
          <p:nvPr/>
        </p:nvSpPr>
        <p:spPr>
          <a:xfrm>
            <a:off x="10255164" y="7084165"/>
            <a:ext cx="522816" cy="4054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cap="all" dirty="0" smtClean="0">
                <a:solidFill>
                  <a:srgbClr val="5C7996"/>
                </a:solidFill>
                <a:latin typeface="Calibri" panose="020F0502020204030204" pitchFamily="34" charset="0"/>
              </a:rPr>
              <a:t>4</a:t>
            </a:r>
            <a:endParaRPr lang="ru-RU" sz="1600" b="1" cap="all" dirty="0">
              <a:solidFill>
                <a:srgbClr val="5C7996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ectangle 21"/>
          <p:cNvSpPr/>
          <p:nvPr/>
        </p:nvSpPr>
        <p:spPr>
          <a:xfrm>
            <a:off x="335631" y="116743"/>
            <a:ext cx="29607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53453C"/>
                </a:solidFill>
                <a:latin typeface="Calibri" charset="0"/>
                <a:ea typeface="Calibri" charset="0"/>
                <a:cs typeface="Calibri" charset="0"/>
              </a:rPr>
              <a:t>TARGET AUDIENCE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5449" y="234224"/>
            <a:ext cx="1700641" cy="354213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960383" y="4466280"/>
            <a:ext cx="797377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Assets Manager (the captain of the team)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Economics &amp; Procurement </a:t>
            </a:r>
            <a:r>
              <a:rPr lang="en-US" dirty="0" smtClean="0"/>
              <a:t>engineer (economics </a:t>
            </a:r>
            <a:r>
              <a:rPr lang="en-US" dirty="0"/>
              <a:t>and </a:t>
            </a:r>
            <a:r>
              <a:rPr lang="en-US" dirty="0" err="1"/>
              <a:t>prioritisation</a:t>
            </a:r>
            <a:r>
              <a:rPr lang="en-US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Facility Engineer (surface </a:t>
            </a:r>
            <a:r>
              <a:rPr lang="en-US" dirty="0" smtClean="0"/>
              <a:t>infrastructure, production </a:t>
            </a:r>
            <a:r>
              <a:rPr lang="en-US" dirty="0"/>
              <a:t>gathering and water supply)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Well &amp; Reservoir </a:t>
            </a:r>
            <a:r>
              <a:rPr lang="en-US" dirty="0" smtClean="0"/>
              <a:t>Engineer (drilling</a:t>
            </a:r>
            <a:r>
              <a:rPr lang="en-US" dirty="0"/>
              <a:t>, workovers, production targets)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Production </a:t>
            </a:r>
            <a:r>
              <a:rPr lang="en-US" dirty="0" smtClean="0"/>
              <a:t>Technologist (production </a:t>
            </a:r>
            <a:r>
              <a:rPr lang="en-US" dirty="0" err="1"/>
              <a:t>optimisation</a:t>
            </a:r>
            <a:r>
              <a:rPr lang="en-US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Simulation </a:t>
            </a:r>
            <a:r>
              <a:rPr lang="en-US" dirty="0" smtClean="0"/>
              <a:t>Engineer (current </a:t>
            </a:r>
            <a:r>
              <a:rPr lang="en-US" dirty="0"/>
              <a:t>reserves and pressure)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Geologist (initial reserves)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Petrophysicist</a:t>
            </a:r>
            <a:r>
              <a:rPr lang="en-US" dirty="0"/>
              <a:t> (core analysis and OH log interpretation)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Well Test Engineer (pressure-rate </a:t>
            </a:r>
            <a:r>
              <a:rPr lang="en-US" dirty="0" smtClean="0"/>
              <a:t>design and </a:t>
            </a:r>
            <a:r>
              <a:rPr lang="en-US" dirty="0"/>
              <a:t>interpretation)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Well &amp; Log Analyst (production </a:t>
            </a:r>
            <a:r>
              <a:rPr lang="en-US" dirty="0" smtClean="0"/>
              <a:t>logging design </a:t>
            </a:r>
            <a:r>
              <a:rPr lang="en-US" dirty="0"/>
              <a:t>and interpretation)</a:t>
            </a:r>
            <a:endParaRPr lang="ru-RU" dirty="0" smtClean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66973"/>
            <a:ext cx="10691813" cy="58028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310823" y="3826284"/>
            <a:ext cx="21675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Who needs this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5036" y="743474"/>
            <a:ext cx="6478403" cy="3122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094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0" y="805475"/>
            <a:ext cx="10691814" cy="6754200"/>
            <a:chOff x="0" y="805475"/>
            <a:chExt cx="10691814" cy="6754200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3260"/>
            <a:stretch/>
          </p:blipFill>
          <p:spPr>
            <a:xfrm>
              <a:off x="0" y="805475"/>
              <a:ext cx="10680569" cy="4594779"/>
            </a:xfrm>
            <a:prstGeom prst="rect">
              <a:avLst/>
            </a:prstGeom>
          </p:spPr>
        </p:pic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3260"/>
            <a:stretch/>
          </p:blipFill>
          <p:spPr>
            <a:xfrm>
              <a:off x="97412" y="2964896"/>
              <a:ext cx="10594402" cy="4594779"/>
            </a:xfrm>
            <a:prstGeom prst="rect">
              <a:avLst/>
            </a:prstGeom>
          </p:spPr>
        </p:pic>
      </p:grpSp>
      <p:sp>
        <p:nvSpPr>
          <p:cNvPr id="6" name="Заголовок 1"/>
          <p:cNvSpPr txBox="1">
            <a:spLocks/>
          </p:cNvSpPr>
          <p:nvPr/>
        </p:nvSpPr>
        <p:spPr>
          <a:xfrm>
            <a:off x="10255164" y="7084165"/>
            <a:ext cx="522816" cy="4054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cap="all" dirty="0" smtClean="0">
                <a:solidFill>
                  <a:srgbClr val="5C7996"/>
                </a:solidFill>
                <a:latin typeface="Calibri" panose="020F0502020204030204" pitchFamily="34" charset="0"/>
              </a:rPr>
              <a:t>5</a:t>
            </a:r>
            <a:endParaRPr lang="ru-RU" sz="1600" b="1" cap="all" dirty="0">
              <a:solidFill>
                <a:srgbClr val="5C7996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ectangle 21"/>
          <p:cNvSpPr/>
          <p:nvPr/>
        </p:nvSpPr>
        <p:spPr>
          <a:xfrm>
            <a:off x="335631" y="135597"/>
            <a:ext cx="11224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53453C"/>
                </a:solidFill>
                <a:latin typeface="Calibri" charset="0"/>
                <a:ea typeface="Calibri" charset="0"/>
                <a:cs typeface="Calibri" charset="0"/>
              </a:rPr>
              <a:t>SKILLS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5449" y="234224"/>
            <a:ext cx="1700641" cy="354213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66041" y="4443445"/>
            <a:ext cx="349156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500" dirty="0"/>
              <a:t>Investment Project Economics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500" dirty="0"/>
              <a:t>Exploration</a:t>
            </a:r>
            <a:endParaRPr lang="ru-RU" sz="1500" dirty="0" smtClean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181" y="820139"/>
            <a:ext cx="7299089" cy="31784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66973"/>
            <a:ext cx="10691813" cy="58028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746312" y="4920090"/>
            <a:ext cx="269050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/>
              <a:t>G&amp;G Data Analysis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/>
              <a:t>Booking Reserves</a:t>
            </a:r>
            <a:endParaRPr lang="ru-RU" sz="15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162244" y="4450961"/>
            <a:ext cx="5343525" cy="3231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500" dirty="0"/>
              <a:t>Field Surveillance</a:t>
            </a:r>
            <a:endParaRPr lang="ru-RU" sz="15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483232" y="4713053"/>
            <a:ext cx="5343525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/>
              <a:t>Seismic Analysis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/>
              <a:t>Open-Hole Log Analysis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/>
              <a:t>Cased-Hole Log Analysis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/>
              <a:t>Pressure/Rate Transient Analysis</a:t>
            </a:r>
            <a:endParaRPr lang="ru-RU" sz="15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66040" y="5567973"/>
            <a:ext cx="2663101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500" dirty="0"/>
              <a:t>Field </a:t>
            </a:r>
            <a:r>
              <a:rPr lang="en-US" sz="1500" dirty="0" smtClean="0"/>
              <a:t>Development Planning</a:t>
            </a:r>
            <a:endParaRPr lang="ru-RU" sz="15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774300" y="5904644"/>
            <a:ext cx="352086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/>
              <a:t>Designing &amp; </a:t>
            </a:r>
            <a:r>
              <a:rPr lang="en-US" sz="1500" dirty="0" err="1" smtClean="0"/>
              <a:t>Optimising</a:t>
            </a:r>
            <a:endParaRPr lang="en-US" sz="1500" dirty="0" smtClean="0"/>
          </a:p>
          <a:p>
            <a:r>
              <a:rPr lang="en-US" sz="1500" dirty="0"/>
              <a:t> </a:t>
            </a:r>
            <a:r>
              <a:rPr lang="en-US" sz="1500" dirty="0" smtClean="0"/>
              <a:t>      Surface </a:t>
            </a:r>
            <a:r>
              <a:rPr lang="en-US" sz="1500" dirty="0"/>
              <a:t>Facilities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/>
              <a:t>Drilling, Workovers, Fracturing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/>
              <a:t>Production </a:t>
            </a:r>
            <a:r>
              <a:rPr lang="en-US" sz="1500" dirty="0" err="1"/>
              <a:t>Optimisation</a:t>
            </a:r>
            <a:endParaRPr lang="ru-RU" sz="15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181106" y="5784794"/>
            <a:ext cx="3761149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500" dirty="0"/>
              <a:t>Field Studies</a:t>
            </a:r>
            <a:endParaRPr lang="ru-RU" sz="15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4466671" y="6103518"/>
            <a:ext cx="3475584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/>
              <a:t>Nodal Analysis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/>
              <a:t>Well </a:t>
            </a:r>
            <a:r>
              <a:rPr lang="en-US" sz="1500" dirty="0" smtClean="0"/>
              <a:t>Performance Analysis</a:t>
            </a:r>
            <a:endParaRPr lang="en-US" sz="1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 err="1"/>
              <a:t>Localising</a:t>
            </a:r>
            <a:r>
              <a:rPr lang="en-US" sz="1500" dirty="0"/>
              <a:t> </a:t>
            </a:r>
            <a:r>
              <a:rPr lang="en-US" sz="1500" dirty="0" smtClean="0"/>
              <a:t>reserves opportunities</a:t>
            </a:r>
            <a:endParaRPr lang="en-US" sz="1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 smtClean="0"/>
              <a:t>Identifying pressure support opportunities</a:t>
            </a:r>
            <a:endParaRPr lang="en-US" sz="15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436813" y="3802653"/>
            <a:ext cx="40474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>
                <a:solidFill>
                  <a:schemeClr val="bg1"/>
                </a:solidFill>
              </a:rPr>
              <a:t>What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is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required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and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acquired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654729" y="6094508"/>
            <a:ext cx="2411863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/>
              <a:t>Assessing reservoir properties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/>
              <a:t>Material balance analysis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/>
              <a:t>Cross-well connectivity</a:t>
            </a:r>
            <a:endParaRPr lang="ru-RU" sz="1500" dirty="0"/>
          </a:p>
        </p:txBody>
      </p:sp>
    </p:spTree>
    <p:extLst>
      <p:ext uri="{BB962C8B-B14F-4D97-AF65-F5344CB8AC3E}">
        <p14:creationId xmlns:p14="http://schemas.microsoft.com/office/powerpoint/2010/main" val="32296524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0" y="805475"/>
            <a:ext cx="10691814" cy="6754200"/>
            <a:chOff x="0" y="805475"/>
            <a:chExt cx="10691814" cy="6754200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3260"/>
            <a:stretch/>
          </p:blipFill>
          <p:spPr>
            <a:xfrm>
              <a:off x="0" y="805475"/>
              <a:ext cx="10680569" cy="4594779"/>
            </a:xfrm>
            <a:prstGeom prst="rect">
              <a:avLst/>
            </a:prstGeom>
          </p:spPr>
        </p:pic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3260"/>
            <a:stretch/>
          </p:blipFill>
          <p:spPr>
            <a:xfrm>
              <a:off x="97412" y="2964896"/>
              <a:ext cx="10594402" cy="4594779"/>
            </a:xfrm>
            <a:prstGeom prst="rect">
              <a:avLst/>
            </a:prstGeom>
          </p:spPr>
        </p:pic>
      </p:grpSp>
      <p:sp>
        <p:nvSpPr>
          <p:cNvPr id="6" name="Заголовок 1"/>
          <p:cNvSpPr txBox="1">
            <a:spLocks/>
          </p:cNvSpPr>
          <p:nvPr/>
        </p:nvSpPr>
        <p:spPr>
          <a:xfrm>
            <a:off x="10255164" y="7084165"/>
            <a:ext cx="522816" cy="4054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cap="all" dirty="0" smtClean="0">
                <a:solidFill>
                  <a:srgbClr val="5C7996"/>
                </a:solidFill>
                <a:latin typeface="Calibri" panose="020F0502020204030204" pitchFamily="34" charset="0"/>
              </a:rPr>
              <a:t>6</a:t>
            </a:r>
            <a:endParaRPr lang="ru-RU" sz="1600" b="1" cap="all" dirty="0">
              <a:solidFill>
                <a:srgbClr val="5C7996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ectangle 21"/>
          <p:cNvSpPr/>
          <p:nvPr/>
        </p:nvSpPr>
        <p:spPr>
          <a:xfrm>
            <a:off x="335631" y="116743"/>
            <a:ext cx="28114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53453C"/>
                </a:solidFill>
                <a:latin typeface="Calibri" charset="0"/>
                <a:ea typeface="Calibri" charset="0"/>
                <a:cs typeface="Calibri" charset="0"/>
              </a:rPr>
              <a:t>SESSION FORMAT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5449" y="234224"/>
            <a:ext cx="1700641" cy="354213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898366" y="4648659"/>
            <a:ext cx="794812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b="1" dirty="0" err="1"/>
              <a:t>Petrocup</a:t>
            </a:r>
            <a:r>
              <a:rPr lang="en-US" b="1" dirty="0"/>
              <a:t> WRM</a:t>
            </a:r>
            <a:r>
              <a:rPr lang="en-US" dirty="0"/>
              <a:t> sets a focus on training/testing in well and reservoir management of the brown and mature </a:t>
            </a:r>
            <a:r>
              <a:rPr lang="en-US" dirty="0" smtClean="0"/>
              <a:t>fields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b="1" dirty="0" err="1"/>
              <a:t>Petrocup</a:t>
            </a:r>
            <a:r>
              <a:rPr lang="en-US" b="1" dirty="0"/>
              <a:t> MDP </a:t>
            </a:r>
            <a:r>
              <a:rPr lang="en-US" dirty="0"/>
              <a:t>sets a focus on training/testing in the master development planning of a newly explored field based on G&amp;G data, Reserves Booking and a few years of trial </a:t>
            </a:r>
            <a:r>
              <a:rPr lang="en-US" dirty="0" smtClean="0"/>
              <a:t>production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b="1" dirty="0" err="1"/>
              <a:t>Petrocup</a:t>
            </a:r>
            <a:r>
              <a:rPr lang="en-US" b="1" dirty="0"/>
              <a:t> EXP </a:t>
            </a:r>
            <a:r>
              <a:rPr lang="en-US" dirty="0"/>
              <a:t>sets a focus on training/testing in hydrocarbon exploration, petroleum geology, </a:t>
            </a:r>
            <a:r>
              <a:rPr lang="en-US" dirty="0" err="1"/>
              <a:t>petrophysics</a:t>
            </a:r>
            <a:r>
              <a:rPr lang="en-US" dirty="0"/>
              <a:t> and the reserves booking</a:t>
            </a:r>
            <a:endParaRPr lang="ru-RU" dirty="0" smtClean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66973"/>
            <a:ext cx="10691813" cy="58028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896620" y="3826284"/>
            <a:ext cx="28873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Engineering Domains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721" y="1259662"/>
            <a:ext cx="3134720" cy="205425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1573" y="1334381"/>
            <a:ext cx="2676203" cy="203155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2323" y="1513326"/>
            <a:ext cx="3447964" cy="1545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3259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0" y="805475"/>
            <a:ext cx="10691814" cy="6754200"/>
            <a:chOff x="0" y="805475"/>
            <a:chExt cx="10691814" cy="6754200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3260"/>
            <a:stretch/>
          </p:blipFill>
          <p:spPr>
            <a:xfrm>
              <a:off x="0" y="805475"/>
              <a:ext cx="10680569" cy="4594779"/>
            </a:xfrm>
            <a:prstGeom prst="rect">
              <a:avLst/>
            </a:prstGeom>
          </p:spPr>
        </p:pic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3260"/>
            <a:stretch/>
          </p:blipFill>
          <p:spPr>
            <a:xfrm>
              <a:off x="97412" y="2964896"/>
              <a:ext cx="10594402" cy="4594779"/>
            </a:xfrm>
            <a:prstGeom prst="rect">
              <a:avLst/>
            </a:prstGeom>
          </p:spPr>
        </p:pic>
      </p:grpSp>
      <p:sp>
        <p:nvSpPr>
          <p:cNvPr id="6" name="Заголовок 1"/>
          <p:cNvSpPr txBox="1">
            <a:spLocks/>
          </p:cNvSpPr>
          <p:nvPr/>
        </p:nvSpPr>
        <p:spPr>
          <a:xfrm>
            <a:off x="10255164" y="7084165"/>
            <a:ext cx="522816" cy="4054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cap="all" dirty="0" smtClean="0">
                <a:solidFill>
                  <a:srgbClr val="5C7996"/>
                </a:solidFill>
                <a:latin typeface="Calibri" panose="020F0502020204030204" pitchFamily="34" charset="0"/>
              </a:rPr>
              <a:t>7</a:t>
            </a:r>
            <a:endParaRPr lang="ru-RU" sz="1600" b="1" cap="all" dirty="0">
              <a:solidFill>
                <a:srgbClr val="5C7996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ectangle 21"/>
          <p:cNvSpPr/>
          <p:nvPr/>
        </p:nvSpPr>
        <p:spPr>
          <a:xfrm>
            <a:off x="335631" y="145024"/>
            <a:ext cx="28114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53453C"/>
                </a:solidFill>
                <a:latin typeface="Calibri" charset="0"/>
                <a:ea typeface="Calibri" charset="0"/>
                <a:cs typeface="Calibri" charset="0"/>
              </a:rPr>
              <a:t>SESSION FORMAT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5449" y="234224"/>
            <a:ext cx="1700641" cy="354213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15900" y="4561551"/>
            <a:ext cx="984019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Practicum</a:t>
            </a:r>
            <a:r>
              <a:rPr lang="en-US" dirty="0"/>
              <a:t>  is a one-day on-line stand-alone </a:t>
            </a:r>
            <a:r>
              <a:rPr lang="en-US" b="1" dirty="0" err="1"/>
              <a:t>PetroCup</a:t>
            </a:r>
            <a:r>
              <a:rPr lang="en-US" dirty="0"/>
              <a:t> session where user can place shots at will, monitor the performance metrics in real-time, rewind back to previous </a:t>
            </a:r>
            <a:r>
              <a:rPr lang="en-US" b="1" dirty="0"/>
              <a:t>Shot</a:t>
            </a:r>
            <a:r>
              <a:rPr lang="en-US" dirty="0"/>
              <a:t> and try different field operations or restart the session anew. In other words a user rents the </a:t>
            </a:r>
            <a:r>
              <a:rPr lang="en-US" b="1" dirty="0" err="1"/>
              <a:t>PetroCup</a:t>
            </a:r>
            <a:r>
              <a:rPr lang="en-US" dirty="0"/>
              <a:t> engine for the whole day with the full access to </a:t>
            </a:r>
            <a:r>
              <a:rPr lang="en-US" b="1" dirty="0"/>
              <a:t>Debriefing</a:t>
            </a:r>
            <a:r>
              <a:rPr lang="en-US" dirty="0"/>
              <a:t> metrics.</a:t>
            </a:r>
          </a:p>
          <a:p>
            <a:r>
              <a:rPr lang="en-US" dirty="0"/>
              <a:t>The </a:t>
            </a:r>
            <a:r>
              <a:rPr lang="en-US" b="1" dirty="0"/>
              <a:t>Practicum</a:t>
            </a:r>
            <a:r>
              <a:rPr lang="en-US" dirty="0"/>
              <a:t> session is fully automated and does not involve </a:t>
            </a:r>
            <a:r>
              <a:rPr lang="en-US" b="1" dirty="0" err="1"/>
              <a:t>Nafta</a:t>
            </a:r>
            <a:r>
              <a:rPr lang="en-US" b="1" dirty="0"/>
              <a:t> College </a:t>
            </a:r>
            <a:r>
              <a:rPr lang="en-US" dirty="0"/>
              <a:t>specialists.</a:t>
            </a:r>
          </a:p>
          <a:p>
            <a:r>
              <a:rPr lang="en-US" dirty="0"/>
              <a:t>A user can go through the </a:t>
            </a:r>
            <a:r>
              <a:rPr lang="en-US" b="1" dirty="0"/>
              <a:t>Practicum</a:t>
            </a:r>
            <a:r>
              <a:rPr lang="en-US" dirty="0"/>
              <a:t> session alone or make up a team.</a:t>
            </a:r>
          </a:p>
          <a:p>
            <a:r>
              <a:rPr lang="en-US" dirty="0"/>
              <a:t>It provides an excellent experience in corresponding domains (</a:t>
            </a:r>
            <a:r>
              <a:rPr lang="en-US" b="1" dirty="0"/>
              <a:t>MDP</a:t>
            </a:r>
            <a:r>
              <a:rPr lang="en-US" dirty="0"/>
              <a:t>, </a:t>
            </a:r>
            <a:r>
              <a:rPr lang="en-US" b="1" dirty="0"/>
              <a:t>WRM</a:t>
            </a:r>
            <a:r>
              <a:rPr lang="en-US" dirty="0"/>
              <a:t> or </a:t>
            </a:r>
            <a:r>
              <a:rPr lang="en-US" b="1" dirty="0"/>
              <a:t>G&amp;G</a:t>
            </a:r>
            <a:r>
              <a:rPr lang="en-US" dirty="0"/>
              <a:t>) and prepares a user or a team for the </a:t>
            </a:r>
            <a:r>
              <a:rPr lang="en-US" b="1" dirty="0" err="1"/>
              <a:t>PetroCup</a:t>
            </a:r>
            <a:r>
              <a:rPr lang="en-US" b="1" dirty="0"/>
              <a:t> Tournaments </a:t>
            </a:r>
            <a:r>
              <a:rPr lang="en-US" dirty="0"/>
              <a:t>and </a:t>
            </a:r>
            <a:r>
              <a:rPr lang="en-US" b="1" dirty="0" err="1"/>
              <a:t>PetroCup</a:t>
            </a:r>
            <a:r>
              <a:rPr lang="en-US" b="1" dirty="0"/>
              <a:t> Certification</a:t>
            </a:r>
            <a:r>
              <a:rPr lang="en-US" dirty="0"/>
              <a:t>.</a:t>
            </a:r>
            <a:endParaRPr lang="ru-RU" dirty="0" smtClean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196" y="948584"/>
            <a:ext cx="6172085" cy="32887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66973"/>
            <a:ext cx="10691813" cy="58028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479747" y="3826284"/>
            <a:ext cx="14571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Practicum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81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0" y="805475"/>
            <a:ext cx="10691814" cy="6754200"/>
            <a:chOff x="0" y="805475"/>
            <a:chExt cx="10691814" cy="6754200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3260"/>
            <a:stretch/>
          </p:blipFill>
          <p:spPr>
            <a:xfrm>
              <a:off x="0" y="805475"/>
              <a:ext cx="10680569" cy="4594779"/>
            </a:xfrm>
            <a:prstGeom prst="rect">
              <a:avLst/>
            </a:prstGeom>
          </p:spPr>
        </p:pic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3260"/>
            <a:stretch/>
          </p:blipFill>
          <p:spPr>
            <a:xfrm>
              <a:off x="97412" y="2964896"/>
              <a:ext cx="10594402" cy="4594779"/>
            </a:xfrm>
            <a:prstGeom prst="rect">
              <a:avLst/>
            </a:prstGeom>
          </p:spPr>
        </p:pic>
      </p:grpSp>
      <p:sp>
        <p:nvSpPr>
          <p:cNvPr id="6" name="Заголовок 1"/>
          <p:cNvSpPr txBox="1">
            <a:spLocks/>
          </p:cNvSpPr>
          <p:nvPr/>
        </p:nvSpPr>
        <p:spPr>
          <a:xfrm>
            <a:off x="10255164" y="7084165"/>
            <a:ext cx="522816" cy="4054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cap="all" dirty="0" smtClean="0">
                <a:solidFill>
                  <a:srgbClr val="5C7996"/>
                </a:solidFill>
                <a:latin typeface="Calibri" panose="020F0502020204030204" pitchFamily="34" charset="0"/>
              </a:rPr>
              <a:t>8</a:t>
            </a:r>
            <a:endParaRPr lang="ru-RU" sz="1600" b="1" cap="all" dirty="0">
              <a:solidFill>
                <a:srgbClr val="5C7996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ectangle 21"/>
          <p:cNvSpPr/>
          <p:nvPr/>
        </p:nvSpPr>
        <p:spPr>
          <a:xfrm>
            <a:off x="335631" y="135597"/>
            <a:ext cx="28114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53453C"/>
                </a:solidFill>
                <a:latin typeface="Calibri" charset="0"/>
                <a:ea typeface="Calibri" charset="0"/>
                <a:cs typeface="Calibri" charset="0"/>
              </a:rPr>
              <a:t>SESSION FORMAT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5449" y="234224"/>
            <a:ext cx="1700641" cy="354213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15900" y="4561551"/>
            <a:ext cx="994785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Tournament</a:t>
            </a:r>
            <a:r>
              <a:rPr lang="en-US" dirty="0"/>
              <a:t> is a multi-team competition with the limited time frame for each </a:t>
            </a:r>
            <a:r>
              <a:rPr lang="en-US" b="1" dirty="0"/>
              <a:t>Shot</a:t>
            </a:r>
            <a:r>
              <a:rPr lang="en-US" dirty="0"/>
              <a:t> (usually one or</a:t>
            </a:r>
          </a:p>
          <a:p>
            <a:r>
              <a:rPr lang="en-US" dirty="0"/>
              <a:t>few hours). It starts with introduction to </a:t>
            </a:r>
            <a:r>
              <a:rPr lang="en-US" b="1" dirty="0" err="1"/>
              <a:t>PetroCup</a:t>
            </a:r>
            <a:r>
              <a:rPr lang="en-US" dirty="0"/>
              <a:t> regulations, followed by detailing of the current </a:t>
            </a:r>
            <a:r>
              <a:rPr lang="en-US" b="1" dirty="0"/>
              <a:t>Session</a:t>
            </a:r>
            <a:r>
              <a:rPr lang="en-US" dirty="0"/>
              <a:t> specifics. The </a:t>
            </a:r>
            <a:r>
              <a:rPr lang="en-US" b="1" dirty="0"/>
              <a:t>Tournament</a:t>
            </a:r>
            <a:r>
              <a:rPr lang="en-US" dirty="0"/>
              <a:t> may last one or few days and consists of several </a:t>
            </a:r>
            <a:r>
              <a:rPr lang="en-US" b="1" dirty="0"/>
              <a:t>Shots</a:t>
            </a:r>
            <a:r>
              <a:rPr lang="en-US" dirty="0"/>
              <a:t> (usually from 3 to 10) each of them representing a one year production period of synthetic field.</a:t>
            </a:r>
          </a:p>
          <a:p>
            <a:r>
              <a:rPr lang="en-US" dirty="0"/>
              <a:t>The </a:t>
            </a:r>
            <a:r>
              <a:rPr lang="en-US" b="1" dirty="0"/>
              <a:t>Tournament Standings </a:t>
            </a:r>
            <a:r>
              <a:rPr lang="en-US" dirty="0"/>
              <a:t>are available to all teams after each </a:t>
            </a:r>
            <a:r>
              <a:rPr lang="en-US" b="1" dirty="0"/>
              <a:t>Shot</a:t>
            </a:r>
            <a:r>
              <a:rPr lang="en-US" dirty="0"/>
              <a:t> thus manifesting the progress of each team in terms of Net Present Value of the gross Asset Profit and instigating the further competition. After the </a:t>
            </a:r>
            <a:r>
              <a:rPr lang="en-US" b="1" dirty="0"/>
              <a:t>Tournament</a:t>
            </a:r>
            <a:r>
              <a:rPr lang="en-US" dirty="0"/>
              <a:t> the </a:t>
            </a:r>
            <a:r>
              <a:rPr lang="en-US" b="1" dirty="0"/>
              <a:t>Session</a:t>
            </a:r>
            <a:r>
              <a:rPr lang="en-US" dirty="0"/>
              <a:t> </a:t>
            </a:r>
            <a:r>
              <a:rPr lang="en-US" b="1" dirty="0"/>
              <a:t>Moderator</a:t>
            </a:r>
            <a:r>
              <a:rPr lang="en-US" dirty="0"/>
              <a:t> performs a </a:t>
            </a:r>
            <a:r>
              <a:rPr lang="en-US" b="1" dirty="0"/>
              <a:t>Debriefing</a:t>
            </a:r>
            <a:r>
              <a:rPr lang="en-US" dirty="0"/>
              <a:t> on teams' performance and eventually proceeds into</a:t>
            </a:r>
          </a:p>
          <a:p>
            <a:r>
              <a:rPr lang="en-US" dirty="0"/>
              <a:t>a Winner Award Ceremony.</a:t>
            </a:r>
            <a:endParaRPr lang="ru-RU" dirty="0" smtClean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66973"/>
            <a:ext cx="10691813" cy="58028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469216" y="3826284"/>
            <a:ext cx="17421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Tournament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12" name="Picture 2" descr="https://i.gyazo.com/48d7fb70e879aac4ae6d50db5a6c4ff0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207"/>
          <a:stretch/>
        </p:blipFill>
        <p:spPr bwMode="auto">
          <a:xfrm>
            <a:off x="2353208" y="747739"/>
            <a:ext cx="5953608" cy="3019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8948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0" y="805475"/>
            <a:ext cx="10691814" cy="6754200"/>
            <a:chOff x="0" y="805475"/>
            <a:chExt cx="10691814" cy="6754200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3260"/>
            <a:stretch/>
          </p:blipFill>
          <p:spPr>
            <a:xfrm>
              <a:off x="0" y="805475"/>
              <a:ext cx="10680569" cy="4594779"/>
            </a:xfrm>
            <a:prstGeom prst="rect">
              <a:avLst/>
            </a:prstGeom>
          </p:spPr>
        </p:pic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3260"/>
            <a:stretch/>
          </p:blipFill>
          <p:spPr>
            <a:xfrm>
              <a:off x="97412" y="2964896"/>
              <a:ext cx="10594402" cy="4594779"/>
            </a:xfrm>
            <a:prstGeom prst="rect">
              <a:avLst/>
            </a:prstGeom>
          </p:spPr>
        </p:pic>
      </p:grpSp>
      <p:sp>
        <p:nvSpPr>
          <p:cNvPr id="6" name="Заголовок 1"/>
          <p:cNvSpPr txBox="1">
            <a:spLocks/>
          </p:cNvSpPr>
          <p:nvPr/>
        </p:nvSpPr>
        <p:spPr>
          <a:xfrm>
            <a:off x="10255164" y="7084165"/>
            <a:ext cx="522816" cy="4054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cap="all" dirty="0" smtClean="0">
                <a:solidFill>
                  <a:srgbClr val="5C7996"/>
                </a:solidFill>
                <a:latin typeface="Calibri" panose="020F0502020204030204" pitchFamily="34" charset="0"/>
              </a:rPr>
              <a:t>9</a:t>
            </a:r>
            <a:endParaRPr lang="ru-RU" sz="1600" b="1" cap="all" dirty="0">
              <a:solidFill>
                <a:srgbClr val="5C7996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ectangle 21"/>
          <p:cNvSpPr/>
          <p:nvPr/>
        </p:nvSpPr>
        <p:spPr>
          <a:xfrm>
            <a:off x="335631" y="154451"/>
            <a:ext cx="23903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53453C"/>
                </a:solidFill>
                <a:latin typeface="Calibri" charset="0"/>
                <a:ea typeface="Calibri" charset="0"/>
                <a:cs typeface="Calibri" charset="0"/>
              </a:rPr>
              <a:t>TOURNAMENT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5449" y="234224"/>
            <a:ext cx="1700641" cy="354213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952107" y="5318879"/>
            <a:ext cx="28477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A typical 1-day, 5-shot </a:t>
            </a:r>
            <a:r>
              <a:rPr lang="en-US" b="1" dirty="0"/>
              <a:t>Tournament</a:t>
            </a:r>
            <a:r>
              <a:rPr lang="en-US" dirty="0"/>
              <a:t> schedule is:</a:t>
            </a:r>
            <a:endParaRPr lang="ru-RU" dirty="0" smtClean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66973"/>
            <a:ext cx="10691813" cy="58028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670075" y="3826284"/>
            <a:ext cx="13404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Schedule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728764" y="5262285"/>
            <a:ext cx="322594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This can be extended to a few days and less </a:t>
            </a:r>
            <a:r>
              <a:rPr lang="en-US" dirty="0" smtClean="0"/>
              <a:t>or more </a:t>
            </a:r>
            <a:r>
              <a:rPr lang="en-US" dirty="0"/>
              <a:t>shots and </a:t>
            </a:r>
            <a:r>
              <a:rPr lang="en-US" dirty="0" err="1"/>
              <a:t>customised</a:t>
            </a:r>
            <a:r>
              <a:rPr lang="en-US" dirty="0"/>
              <a:t> to specific needs.</a:t>
            </a:r>
            <a:endParaRPr lang="ru-RU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9819" y="891942"/>
            <a:ext cx="3969587" cy="256113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0917" y="4496711"/>
            <a:ext cx="2295638" cy="281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1956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282</TotalTime>
  <Words>1137</Words>
  <Application>Microsoft Office PowerPoint</Application>
  <PresentationFormat>Произвольный</PresentationFormat>
  <Paragraphs>175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Comic Sans MS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Alya K. Yalbueva</dc:creator>
  <cp:lastModifiedBy>Alya K. Yalbueva</cp:lastModifiedBy>
  <cp:revision>41</cp:revision>
  <dcterms:created xsi:type="dcterms:W3CDTF">2020-08-12T11:01:51Z</dcterms:created>
  <dcterms:modified xsi:type="dcterms:W3CDTF">2021-04-02T12:35:18Z</dcterms:modified>
</cp:coreProperties>
</file>